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9" r:id="rId9"/>
    <p:sldId id="265" r:id="rId10"/>
    <p:sldId id="259" r:id="rId11"/>
    <p:sldId id="268" r:id="rId12"/>
    <p:sldId id="271" r:id="rId13"/>
    <p:sldId id="267" r:id="rId14"/>
    <p:sldId id="266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7" r:id="rId27"/>
    <p:sldId id="288" r:id="rId28"/>
    <p:sldId id="283" r:id="rId29"/>
    <p:sldId id="284" r:id="rId30"/>
    <p:sldId id="285" r:id="rId31"/>
    <p:sldId id="289" r:id="rId32"/>
    <p:sldId id="264" r:id="rId33"/>
    <p:sldId id="286" r:id="rId34"/>
  </p:sldIdLst>
  <p:sldSz cx="9144000" cy="6858000" type="screen4x3"/>
  <p:notesSz cx="6858000" cy="9144000"/>
  <p:embeddedFontLst>
    <p:embeddedFont>
      <p:font typeface="Calibri" pitchFamily="34" charset="0"/>
      <p:regular r:id="rId36"/>
      <p:bold r:id="rId37"/>
      <p:italic r:id="rId38"/>
      <p:boldItalic r:id="rId39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591" autoAdjust="0"/>
  </p:normalViewPr>
  <p:slideViewPr>
    <p:cSldViewPr>
      <p:cViewPr varScale="1">
        <p:scale>
          <a:sx n="110" d="100"/>
          <a:sy n="110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-281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C44AD-ABFF-4892-BE50-F3D6A6D879D5}" type="datetimeFigureOut">
              <a:rPr lang="de-DE" smtClean="0"/>
              <a:t>18.04.2012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7EA19-0E16-4F05-B64E-15B8E9734D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17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7EA19-0E16-4F05-B64E-15B8E9734D7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40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7EA19-0E16-4F05-B64E-15B8E9734D7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408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24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64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42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11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25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61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03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3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48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39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17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14.04.2012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bla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60776-BEE3-4341-9C51-6D6BB44F6B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69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hyperlink" Target="http://issues.apache.org/jir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consulting.heikol.de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lassian.com/software/jira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atlassia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ulting.heikol.de/" TargetMode="External"/><Relationship Id="rId5" Type="http://schemas.openxmlformats.org/officeDocument/2006/relationships/hyperlink" Target="http://bit.ly/llbiCe" TargetMode="External"/><Relationship Id="rId4" Type="http://schemas.openxmlformats.org/officeDocument/2006/relationships/hyperlink" Target="http://issues.apache.org/jira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Jira-im-Projektmanagement.pdf" TargetMode="External"/><Relationship Id="rId2" Type="http://schemas.openxmlformats.org/officeDocument/2006/relationships/hyperlink" Target="http://www.consulting.heikol.de/Jira-im-Projektmanagemen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consulting.heikol.d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consulting.heikol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ulting.heikol.de/" TargetMode="External"/><Relationship Id="rId3" Type="http://schemas.openxmlformats.org/officeDocument/2006/relationships/hyperlink" Target="http://www.atlassian.com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atlassian.com/software/jira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onsulting.heikol.de/" TargetMode="External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ing.heikol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6000" b="1" dirty="0" err="1" smtClean="0"/>
              <a:t>Jira</a:t>
            </a:r>
            <a:r>
              <a:rPr lang="de-DE" sz="6000" b="1" dirty="0" smtClean="0"/>
              <a:t> im PM</a:t>
            </a:r>
            <a:endParaRPr lang="de-DE" sz="6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Ticketing</a:t>
            </a:r>
            <a:r>
              <a:rPr lang="de-DE" dirty="0" smtClean="0">
                <a:solidFill>
                  <a:schemeClr val="tx1"/>
                </a:solidFill>
              </a:rPr>
              <a:t> System im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IT-Projekt Management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err="1" smtClean="0">
                <a:solidFill>
                  <a:schemeClr val="tx1"/>
                </a:solidFill>
              </a:rPr>
              <a:t>Do’s</a:t>
            </a:r>
            <a:r>
              <a:rPr lang="de-DE" dirty="0" smtClean="0">
                <a:solidFill>
                  <a:schemeClr val="tx1"/>
                </a:solidFill>
              </a:rPr>
              <a:t> &amp; </a:t>
            </a:r>
            <a:r>
              <a:rPr lang="de-DE" dirty="0" err="1" smtClean="0">
                <a:solidFill>
                  <a:schemeClr val="tx1"/>
                </a:solidFill>
              </a:rPr>
              <a:t>Don’ts</a:t>
            </a:r>
            <a:endParaRPr lang="de-DE" dirty="0" smtClean="0">
              <a:solidFill>
                <a:schemeClr val="tx1"/>
              </a:solidFill>
            </a:endParaRPr>
          </a:p>
          <a:p>
            <a:endParaRPr lang="de-DE" dirty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898" y="595682"/>
            <a:ext cx="2690044" cy="146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/>
          <p:cNvSpPr/>
          <p:nvPr/>
        </p:nvSpPr>
        <p:spPr>
          <a:xfrm>
            <a:off x="6669049" y="5013176"/>
            <a:ext cx="1944216" cy="93610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1565038" y="3875209"/>
            <a:ext cx="1944216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211960" y="3573016"/>
            <a:ext cx="1944216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2771800" y="2276872"/>
            <a:ext cx="1944216" cy="93610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– Prozessgruppen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de-DE" dirty="0" smtClean="0"/>
              <a:t>Prozessgruppen im</a:t>
            </a:r>
            <a:br>
              <a:rPr lang="de-DE" dirty="0" smtClean="0"/>
            </a:br>
            <a:r>
              <a:rPr lang="de-DE" dirty="0" smtClean="0"/>
              <a:t>Projektmanagement</a:t>
            </a:r>
          </a:p>
          <a:p>
            <a:pPr marL="0" indent="0" algn="r">
              <a:buNone/>
            </a:pPr>
            <a:r>
              <a:rPr lang="de-DE" dirty="0"/>
              <a:t>n</a:t>
            </a:r>
            <a:r>
              <a:rPr lang="de-DE" dirty="0" smtClean="0"/>
              <a:t>ach PMI</a:t>
            </a:r>
            <a:endParaRPr lang="de-DE" dirty="0"/>
          </a:p>
        </p:txBody>
      </p:sp>
      <p:sp>
        <p:nvSpPr>
          <p:cNvPr id="6" name="Ellipse 5"/>
          <p:cNvSpPr/>
          <p:nvPr/>
        </p:nvSpPr>
        <p:spPr>
          <a:xfrm>
            <a:off x="611560" y="1628800"/>
            <a:ext cx="1944216" cy="936104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Initiierung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771800" y="2276872"/>
            <a:ext cx="1944216" cy="93610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Planung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549318" y="3875209"/>
            <a:ext cx="1944216" cy="93610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Steuerung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211960" y="3573016"/>
            <a:ext cx="1944216" cy="93610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Ausführung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660232" y="5013176"/>
            <a:ext cx="1944216" cy="93610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Abschluss</a:t>
            </a:r>
            <a:endParaRPr lang="de-DE" dirty="0">
              <a:solidFill>
                <a:srgbClr val="C00000"/>
              </a:solidFill>
            </a:endParaRPr>
          </a:p>
        </p:txBody>
      </p:sp>
      <p:cxnSp>
        <p:nvCxnSpPr>
          <p:cNvPr id="13" name="Gerade Verbindung mit Pfeil 12"/>
          <p:cNvCxnSpPr>
            <a:stCxn id="6" idx="5"/>
            <a:endCxn id="8" idx="2"/>
          </p:cNvCxnSpPr>
          <p:nvPr/>
        </p:nvCxnSpPr>
        <p:spPr>
          <a:xfrm>
            <a:off x="2271052" y="2427815"/>
            <a:ext cx="500748" cy="317109"/>
          </a:xfrm>
          <a:prstGeom prst="straightConnector1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>
            <a:stCxn id="8" idx="4"/>
            <a:endCxn id="10" idx="1"/>
          </p:cNvCxnSpPr>
          <p:nvPr/>
        </p:nvCxnSpPr>
        <p:spPr>
          <a:xfrm>
            <a:off x="3743908" y="3212976"/>
            <a:ext cx="752776" cy="49712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>
            <a:off x="3419872" y="4040692"/>
            <a:ext cx="782862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3493534" y="4343261"/>
            <a:ext cx="862442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9" idx="5"/>
            <a:endCxn id="11" idx="2"/>
          </p:cNvCxnSpPr>
          <p:nvPr/>
        </p:nvCxnSpPr>
        <p:spPr>
          <a:xfrm>
            <a:off x="3208810" y="4674224"/>
            <a:ext cx="3451422" cy="80700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9" idx="0"/>
            <a:endCxn id="8" idx="3"/>
          </p:cNvCxnSpPr>
          <p:nvPr/>
        </p:nvCxnSpPr>
        <p:spPr>
          <a:xfrm flipV="1">
            <a:off x="2521426" y="3075887"/>
            <a:ext cx="535098" cy="79932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fik 3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21" name="Ellipse 20"/>
          <p:cNvSpPr/>
          <p:nvPr/>
        </p:nvSpPr>
        <p:spPr>
          <a:xfrm>
            <a:off x="420850" y="5587167"/>
            <a:ext cx="1128468" cy="46805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rgbClr val="C00000"/>
                </a:solidFill>
              </a:rPr>
              <a:t>teilweise</a:t>
            </a:r>
            <a:endParaRPr lang="de-DE" sz="1200" b="1" dirty="0">
              <a:solidFill>
                <a:srgbClr val="C0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5632" y="5077726"/>
            <a:ext cx="276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Unterstützung durch </a:t>
            </a:r>
            <a:r>
              <a:rPr lang="de-DE" dirty="0" err="1" smtClean="0"/>
              <a:t>Jira</a:t>
            </a:r>
            <a:endParaRPr lang="de-DE" dirty="0"/>
          </a:p>
        </p:txBody>
      </p:sp>
      <p:sp>
        <p:nvSpPr>
          <p:cNvPr id="27" name="Ellipse 26"/>
          <p:cNvSpPr/>
          <p:nvPr/>
        </p:nvSpPr>
        <p:spPr>
          <a:xfrm>
            <a:off x="1703234" y="5570212"/>
            <a:ext cx="1135636" cy="50196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gut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2" grpId="0" animBg="1"/>
      <p:bldP spid="28" grpId="0" animBg="1"/>
      <p:bldP spid="24" grpId="0" animBg="1"/>
      <p:bldP spid="21" grpId="0" animBg="1"/>
      <p:bldP spid="16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155360" cy="1143000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Nutzen im PM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u="sng" dirty="0"/>
              <a:t>Erfolgsfaktor Transparenz </a:t>
            </a:r>
            <a:endParaRPr lang="de-DE" u="sng" dirty="0" smtClean="0"/>
          </a:p>
          <a:p>
            <a:pPr lvl="0"/>
            <a:r>
              <a:rPr lang="de-DE" dirty="0" smtClean="0"/>
              <a:t>Allen Projektbeteiligten ist der Fortschritt der einzelnen Arbeitspakete sichtbar</a:t>
            </a:r>
          </a:p>
          <a:p>
            <a:pPr lvl="0"/>
            <a:r>
              <a:rPr lang="de-DE" dirty="0" smtClean="0"/>
              <a:t>Auftretende Fehler und ihre Priorisierung zur Behebung sind sichtbar</a:t>
            </a:r>
          </a:p>
          <a:p>
            <a:r>
              <a:rPr lang="de-DE" dirty="0"/>
              <a:t>Lückenlose </a:t>
            </a:r>
            <a:r>
              <a:rPr lang="de-DE" dirty="0" smtClean="0"/>
              <a:t>Dokumentation – Wer – Was – Wann</a:t>
            </a:r>
          </a:p>
          <a:p>
            <a:pPr lvl="0"/>
            <a:r>
              <a:rPr lang="de-DE" dirty="0" smtClean="0"/>
              <a:t>Klare und </a:t>
            </a:r>
            <a:r>
              <a:rPr lang="de-DE" dirty="0"/>
              <a:t>s</a:t>
            </a:r>
            <a:r>
              <a:rPr lang="de-DE" dirty="0" smtClean="0"/>
              <a:t>ichtbare Verantwortlichkeiten</a:t>
            </a:r>
          </a:p>
          <a:p>
            <a:r>
              <a:rPr lang="de-DE" dirty="0" smtClean="0"/>
              <a:t>Lieferzeitpunkte, Testergebnisse</a:t>
            </a:r>
            <a:endParaRPr lang="de-DE" dirty="0"/>
          </a:p>
          <a:p>
            <a:pPr lvl="0"/>
            <a:endParaRPr lang="de-DE" dirty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0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155360" cy="1143000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Nutzen im PM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/>
              <a:t>Erfolgsfaktor </a:t>
            </a:r>
            <a:r>
              <a:rPr lang="de-DE" u="sng" dirty="0" err="1"/>
              <a:t>Kollaboratives</a:t>
            </a:r>
            <a:r>
              <a:rPr lang="de-DE" u="sng" dirty="0"/>
              <a:t> </a:t>
            </a:r>
            <a:r>
              <a:rPr lang="de-DE" u="sng" dirty="0" smtClean="0"/>
              <a:t>Arbeiten</a:t>
            </a:r>
          </a:p>
          <a:p>
            <a:pPr lvl="0"/>
            <a:r>
              <a:rPr lang="de-DE" dirty="0" smtClean="0"/>
              <a:t>Kooperative Zusammenarbeit</a:t>
            </a:r>
          </a:p>
          <a:p>
            <a:pPr lvl="0"/>
            <a:r>
              <a:rPr lang="de-DE" dirty="0" smtClean="0"/>
              <a:t>Zeitgewinn</a:t>
            </a:r>
          </a:p>
          <a:p>
            <a:pPr lvl="0"/>
            <a:r>
              <a:rPr lang="de-DE" dirty="0" smtClean="0"/>
              <a:t>Wissensbasis</a:t>
            </a:r>
          </a:p>
          <a:p>
            <a:pPr lvl="0"/>
            <a:endParaRPr lang="de-DE" dirty="0"/>
          </a:p>
          <a:p>
            <a:pPr lvl="0"/>
            <a:r>
              <a:rPr lang="de-DE" dirty="0" smtClean="0"/>
              <a:t>Aktivitätsstrom</a:t>
            </a:r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12</a:t>
            </a:fld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92748" y="3852557"/>
            <a:ext cx="821821" cy="754356"/>
            <a:chOff x="3563938" y="908050"/>
            <a:chExt cx="4157662" cy="3816350"/>
          </a:xfrm>
        </p:grpSpPr>
        <p:grpSp>
          <p:nvGrpSpPr>
            <p:cNvPr id="8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0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9" name="Grafik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079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7227515" y="332656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				</a:t>
            </a:r>
            <a:r>
              <a:rPr lang="de-DE" dirty="0" err="1" smtClean="0"/>
              <a:t>Jira</a:t>
            </a:r>
            <a:r>
              <a:rPr lang="de-DE" dirty="0" smtClean="0"/>
              <a:t>-Demo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Einführung</a:t>
            </a:r>
          </a:p>
          <a:p>
            <a:r>
              <a:rPr lang="de-DE" dirty="0" smtClean="0"/>
              <a:t>Nutzen im PM</a:t>
            </a:r>
          </a:p>
          <a:p>
            <a:pPr lvl="1"/>
            <a:r>
              <a:rPr lang="de-DE" dirty="0" smtClean="0"/>
              <a:t>Planung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Ausführung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Steuerung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Abschluss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Agile</a:t>
            </a:r>
          </a:p>
          <a:p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Do‘s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Don‘ts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Vorgänge</a:t>
            </a:r>
          </a:p>
          <a:p>
            <a:r>
              <a:rPr lang="de-DE" dirty="0" smtClean="0"/>
              <a:t>Transparenz</a:t>
            </a:r>
          </a:p>
          <a:p>
            <a:pPr lvl="1"/>
            <a:r>
              <a:rPr lang="de-DE" dirty="0" smtClean="0"/>
              <a:t>Unteraufgaben, Zeit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Dashboard, Workflow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Filter, JQL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Auswertungen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SCRUM,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Kanban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Best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practices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9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- Planung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/>
              <a:t>Definition der Vorgänge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/>
              <a:t>Schätzung von Vorgangsdauer</a:t>
            </a:r>
          </a:p>
          <a:p>
            <a:r>
              <a:rPr lang="de-DE" b="1" dirty="0" smtClean="0">
                <a:sym typeface="ZapfDingbats"/>
              </a:rPr>
              <a:t> </a:t>
            </a:r>
            <a:r>
              <a:rPr lang="de-DE" dirty="0" smtClean="0"/>
              <a:t>Terminplan</a:t>
            </a:r>
          </a:p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  <a:sym typeface="ZapfDingbats"/>
              </a:rPr>
              <a:t></a:t>
            </a:r>
            <a:r>
              <a:rPr lang="de-DE" dirty="0">
                <a:sym typeface="ZapfDingbats"/>
              </a:rPr>
              <a:t> </a:t>
            </a:r>
            <a:r>
              <a:rPr lang="de-DE" dirty="0" smtClean="0"/>
              <a:t>Festlegen der Vorgangsreihenfolge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FF0000"/>
                </a:solidFill>
                <a:sym typeface="ZapfDingbats"/>
              </a:rPr>
              <a:t></a:t>
            </a:r>
            <a:r>
              <a:rPr lang="de-DE" dirty="0" smtClean="0">
                <a:sym typeface="ZapfDingbats"/>
              </a:rPr>
              <a:t> </a:t>
            </a:r>
            <a:r>
              <a:rPr lang="de-DE" dirty="0" smtClean="0"/>
              <a:t>Projektstrukturplan (WBS)</a:t>
            </a:r>
          </a:p>
          <a:p>
            <a:endParaRPr lang="de-DE" dirty="0" smtClean="0"/>
          </a:p>
          <a:p>
            <a:r>
              <a:rPr lang="de-DE" dirty="0" smtClean="0"/>
              <a:t>Fälligkeitsdatum</a:t>
            </a:r>
          </a:p>
          <a:p>
            <a:r>
              <a:rPr lang="de-DE" dirty="0" smtClean="0"/>
              <a:t>Anlegen von Unteraufgaben</a:t>
            </a:r>
          </a:p>
          <a:p>
            <a:r>
              <a:rPr lang="de-DE" dirty="0" smtClean="0"/>
              <a:t>Zeitverfolgung</a:t>
            </a:r>
            <a:endParaRPr lang="de-DE" dirty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14</a:t>
            </a:fld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880438" y="476672"/>
            <a:ext cx="1944216" cy="93610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Planung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03478" y="3920731"/>
            <a:ext cx="821821" cy="754356"/>
            <a:chOff x="3563938" y="908050"/>
            <a:chExt cx="4157662" cy="3816350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316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7227515" y="332656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				</a:t>
            </a:r>
            <a:r>
              <a:rPr lang="de-DE" dirty="0" err="1" smtClean="0"/>
              <a:t>Jira</a:t>
            </a:r>
            <a:r>
              <a:rPr lang="de-DE" dirty="0" smtClean="0"/>
              <a:t>-Demo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Einführung</a:t>
            </a:r>
          </a:p>
          <a:p>
            <a:r>
              <a:rPr lang="de-DE" dirty="0" smtClean="0"/>
              <a:t>Nutzen im PM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Planung</a:t>
            </a:r>
          </a:p>
          <a:p>
            <a:pPr lvl="1"/>
            <a:r>
              <a:rPr lang="de-DE" dirty="0" smtClean="0"/>
              <a:t>Ausführung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Steuerung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Abschluss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Agile</a:t>
            </a:r>
          </a:p>
          <a:p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Do‘s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Don‘ts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Vorgänge</a:t>
            </a:r>
          </a:p>
          <a:p>
            <a:r>
              <a:rPr lang="de-DE" dirty="0" smtClean="0"/>
              <a:t>Transparenz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Unteraufgaben, Zeit</a:t>
            </a:r>
          </a:p>
          <a:p>
            <a:pPr lvl="1"/>
            <a:r>
              <a:rPr lang="de-DE" dirty="0" smtClean="0"/>
              <a:t>Dashboard, Workflow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Filter, JQL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Auswertungen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SCRUM,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Kanban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Best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practices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8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- Ausführung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>
                <a:sym typeface="ZapfDingbats"/>
              </a:rPr>
              <a:t>Ausführen der Aktivitäten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/>
              <a:t>Koordination der Mitarbeiter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/>
              <a:t>Qualitätssicherung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Dashboard erweitern um Status / Benutzer</a:t>
            </a:r>
          </a:p>
          <a:p>
            <a:r>
              <a:rPr lang="de-DE" dirty="0" smtClean="0"/>
              <a:t>Arbeitsablauf um QS-Schritt erweitern</a:t>
            </a:r>
            <a:endParaRPr lang="de-DE" dirty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16</a:t>
            </a:fld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880438" y="476672"/>
            <a:ext cx="1944216" cy="936104"/>
          </a:xfrm>
          <a:prstGeom prst="ellipse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Ausführung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10321" y="3429374"/>
            <a:ext cx="821821" cy="754356"/>
            <a:chOff x="3563938" y="908050"/>
            <a:chExt cx="4157662" cy="3816350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882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- Ausführung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Arbeitsablauf ohne QS-Schritt</a:t>
            </a:r>
            <a:endParaRPr lang="de-DE" dirty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17</a:t>
            </a:fld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880438" y="476672"/>
            <a:ext cx="1944216" cy="936104"/>
          </a:xfrm>
          <a:prstGeom prst="ellipse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Ausführung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77771" y="1450508"/>
            <a:ext cx="821821" cy="754356"/>
            <a:chOff x="3563938" y="908050"/>
            <a:chExt cx="4157662" cy="3816350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161" y="2191916"/>
            <a:ext cx="50387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45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- Ausführung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Arbeitsablauf mit QS-Schritt</a:t>
            </a:r>
            <a:endParaRPr lang="de-DE" dirty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18</a:t>
            </a:fld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880438" y="476672"/>
            <a:ext cx="1944216" cy="936104"/>
          </a:xfrm>
          <a:prstGeom prst="ellipse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Ausführung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77771" y="1450508"/>
            <a:ext cx="821821" cy="754356"/>
            <a:chOff x="3563938" y="908050"/>
            <a:chExt cx="4157662" cy="3816350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pic>
        <p:nvPicPr>
          <p:cNvPr id="34" name="Grafik 3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45" b="3255"/>
          <a:stretch/>
        </p:blipFill>
        <p:spPr>
          <a:xfrm>
            <a:off x="2216239" y="2349336"/>
            <a:ext cx="4648200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53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7227515" y="332656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				</a:t>
            </a:r>
            <a:r>
              <a:rPr lang="de-DE" dirty="0" err="1" smtClean="0"/>
              <a:t>Jira</a:t>
            </a:r>
            <a:r>
              <a:rPr lang="de-DE" dirty="0" smtClean="0"/>
              <a:t>-Demo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Einführung</a:t>
            </a:r>
          </a:p>
          <a:p>
            <a:r>
              <a:rPr lang="de-DE" dirty="0" smtClean="0"/>
              <a:t>Nutzen im PM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Planung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Ausführung</a:t>
            </a:r>
          </a:p>
          <a:p>
            <a:pPr lvl="1"/>
            <a:r>
              <a:rPr lang="de-DE" dirty="0" smtClean="0"/>
              <a:t>Steuerung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Abschluss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Agile</a:t>
            </a:r>
          </a:p>
          <a:p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Do‘s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Don‘ts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Vorgänge</a:t>
            </a:r>
          </a:p>
          <a:p>
            <a:r>
              <a:rPr lang="de-DE" dirty="0" smtClean="0"/>
              <a:t>Transparenz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Unteraufgaben, Zeit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Dashboard, Workflow</a:t>
            </a:r>
          </a:p>
          <a:p>
            <a:pPr lvl="1"/>
            <a:r>
              <a:rPr lang="de-DE" dirty="0" smtClean="0"/>
              <a:t>Filter, JQL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Auswertungen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SCRUM,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Kanban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Best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practices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76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 smtClean="0"/>
              <a:t>Jira</a:t>
            </a:r>
            <a:r>
              <a:rPr lang="de-DE" dirty="0" smtClean="0"/>
              <a:t> im Projektmanagement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Profession Circle</a:t>
            </a:r>
          </a:p>
          <a:p>
            <a:pPr marL="0" indent="0">
              <a:buNone/>
            </a:pPr>
            <a:r>
              <a:rPr lang="de-DE" dirty="0" smtClean="0"/>
              <a:t>PMI Chapter Berlin/</a:t>
            </a:r>
            <a:r>
              <a:rPr lang="de-DE" dirty="0"/>
              <a:t>B</a:t>
            </a:r>
            <a:r>
              <a:rPr lang="de-DE" dirty="0" smtClean="0"/>
              <a:t>randenburg</a:t>
            </a:r>
          </a:p>
          <a:p>
            <a:pPr marL="0" indent="0">
              <a:buNone/>
            </a:pPr>
            <a:r>
              <a:rPr lang="de-DE" dirty="0" smtClean="0"/>
              <a:t>Live Demo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Heiko Lübbe</a:t>
            </a:r>
            <a:br>
              <a:rPr lang="de-DE" dirty="0" smtClean="0"/>
            </a:br>
            <a:r>
              <a:rPr lang="de-DE" dirty="0" smtClean="0"/>
              <a:t>Berlin, 19. April 2012</a:t>
            </a:r>
            <a:endParaRPr lang="de-DE" dirty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30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- Steuerung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>
                <a:sym typeface="ZapfDingbats"/>
              </a:rPr>
              <a:t>Kontrolle des Projektfortschritts</a:t>
            </a:r>
            <a:endParaRPr lang="de-DE" b="1" dirty="0" smtClean="0">
              <a:solidFill>
                <a:srgbClr val="00B050"/>
              </a:solidFill>
              <a:sym typeface="ZapfDingbats"/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FF0000"/>
                </a:solidFill>
                <a:sym typeface="ZapfDingbats"/>
              </a:rPr>
              <a:t></a:t>
            </a:r>
            <a:r>
              <a:rPr lang="de-DE" b="1" dirty="0" smtClean="0">
                <a:solidFill>
                  <a:srgbClr val="00B050"/>
                </a:solidFill>
                <a:sym typeface="ZapfDingbats"/>
              </a:rPr>
              <a:t> </a:t>
            </a:r>
            <a:r>
              <a:rPr lang="de-DE" dirty="0" smtClean="0"/>
              <a:t>Risiko-Überwachung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Filter </a:t>
            </a:r>
          </a:p>
          <a:p>
            <a:r>
              <a:rPr lang="de-DE" dirty="0" smtClean="0"/>
              <a:t>Einfache Suche und </a:t>
            </a:r>
            <a:r>
              <a:rPr lang="de-DE" dirty="0" err="1" smtClean="0"/>
              <a:t>Jira</a:t>
            </a:r>
            <a:r>
              <a:rPr lang="de-DE" dirty="0" smtClean="0"/>
              <a:t> Query Language (JQL)</a:t>
            </a:r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20</a:t>
            </a:fld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880438" y="476672"/>
            <a:ext cx="1944216" cy="936104"/>
          </a:xfrm>
          <a:prstGeom prst="ellipse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Steuerung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225953" y="2675018"/>
            <a:ext cx="821821" cy="754356"/>
            <a:chOff x="3563938" y="908050"/>
            <a:chExt cx="4157662" cy="3816350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71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- Steuerung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 smtClean="0">
                <a:sym typeface="ZapfDingbats"/>
              </a:rPr>
              <a:t>Apache Software </a:t>
            </a:r>
            <a:r>
              <a:rPr lang="de-DE" u="sng" dirty="0" err="1" smtClean="0">
                <a:sym typeface="ZapfDingbats"/>
              </a:rPr>
              <a:t>Foundation</a:t>
            </a:r>
            <a:r>
              <a:rPr lang="de-DE" u="sng" dirty="0" smtClean="0">
                <a:sym typeface="ZapfDingbats"/>
              </a:rPr>
              <a:t> </a:t>
            </a:r>
            <a:r>
              <a:rPr lang="de-DE" u="sng" dirty="0" err="1" smtClean="0">
                <a:sym typeface="ZapfDingbats"/>
              </a:rPr>
              <a:t>Jira</a:t>
            </a:r>
            <a:endParaRPr lang="de-DE" u="sng" dirty="0" smtClean="0">
              <a:sym typeface="ZapfDingbats"/>
            </a:endParaRPr>
          </a:p>
          <a:p>
            <a:pPr marL="0" indent="0">
              <a:buNone/>
            </a:pPr>
            <a:r>
              <a:rPr lang="de-DE" dirty="0" smtClean="0">
                <a:sym typeface="ZapfDingbats"/>
              </a:rPr>
              <a:t>&gt;</a:t>
            </a:r>
            <a:r>
              <a:rPr lang="de-DE" b="1" dirty="0" smtClean="0">
                <a:sym typeface="ZapfDingbats"/>
              </a:rPr>
              <a:t> </a:t>
            </a:r>
            <a:r>
              <a:rPr lang="de-DE" dirty="0" smtClean="0">
                <a:sym typeface="ZapfDingbats"/>
              </a:rPr>
              <a:t>370 Projekte</a:t>
            </a:r>
          </a:p>
          <a:p>
            <a:pPr marL="0" indent="0">
              <a:buNone/>
            </a:pPr>
            <a:r>
              <a:rPr lang="de-DE" dirty="0" smtClean="0">
                <a:sym typeface="ZapfDingbats"/>
              </a:rPr>
              <a:t>&gt; 230.000 Vorgänge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>
                <a:hlinkClick r:id="rId2"/>
              </a:rPr>
              <a:t>issues.apache.org/</a:t>
            </a:r>
            <a:r>
              <a:rPr lang="de-DE" dirty="0" err="1" smtClean="0">
                <a:hlinkClick r:id="rId2"/>
              </a:rPr>
              <a:t>jira</a:t>
            </a:r>
            <a:endParaRPr lang="de-DE" dirty="0" smtClean="0"/>
          </a:p>
          <a:p>
            <a:r>
              <a:rPr lang="de-DE" dirty="0" err="1" smtClean="0"/>
              <a:t>CouchDB</a:t>
            </a:r>
            <a:r>
              <a:rPr lang="de-DE" dirty="0" smtClean="0"/>
              <a:t> Beispiel: Road </a:t>
            </a:r>
            <a:r>
              <a:rPr lang="de-DE" dirty="0" err="1" smtClean="0"/>
              <a:t>Map</a:t>
            </a:r>
            <a:r>
              <a:rPr lang="de-DE" dirty="0" smtClean="0"/>
              <a:t>, Release Notes, SVN, </a:t>
            </a:r>
            <a:r>
              <a:rPr lang="de-DE" dirty="0" err="1" smtClean="0"/>
              <a:t>Componenten</a:t>
            </a:r>
            <a:r>
              <a:rPr lang="de-DE" dirty="0" smtClean="0"/>
              <a:t>, Stichwörter</a:t>
            </a:r>
          </a:p>
        </p:txBody>
      </p:sp>
      <p:pic>
        <p:nvPicPr>
          <p:cNvPr id="4" name="Grafik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21</a:t>
            </a:fld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880438" y="476672"/>
            <a:ext cx="1944216" cy="936104"/>
          </a:xfrm>
          <a:prstGeom prst="ellipse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Steuerung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10321" y="3429374"/>
            <a:ext cx="821821" cy="754356"/>
            <a:chOff x="3563938" y="908050"/>
            <a:chExt cx="4157662" cy="3816350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181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7227515" y="332656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				</a:t>
            </a:r>
            <a:r>
              <a:rPr lang="de-DE" dirty="0" err="1" smtClean="0"/>
              <a:t>Jira</a:t>
            </a:r>
            <a:r>
              <a:rPr lang="de-DE" dirty="0" smtClean="0"/>
              <a:t>-Demo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Einführung</a:t>
            </a:r>
          </a:p>
          <a:p>
            <a:r>
              <a:rPr lang="de-DE" dirty="0" smtClean="0"/>
              <a:t>Nutzen im PM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Planung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Ausführung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Steuerung</a:t>
            </a:r>
          </a:p>
          <a:p>
            <a:pPr lvl="1"/>
            <a:r>
              <a:rPr lang="de-DE" dirty="0" smtClean="0"/>
              <a:t>Abschluss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Agile</a:t>
            </a:r>
          </a:p>
          <a:p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Do‘s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Don‘ts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Vorgänge</a:t>
            </a:r>
          </a:p>
          <a:p>
            <a:r>
              <a:rPr lang="de-DE" dirty="0" smtClean="0"/>
              <a:t>Transparenz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Unteraufgaben, Zeit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Dashboard, Workflow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Filter, JQL</a:t>
            </a:r>
          </a:p>
          <a:p>
            <a:pPr lvl="1"/>
            <a:r>
              <a:rPr lang="de-DE" dirty="0" smtClean="0"/>
              <a:t>Auswertungen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SCRUM,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Kanban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Best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practices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89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Nutzen im PM - Abschluss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ym typeface="ZapfDingbats"/>
              </a:rPr>
              <a:t>Verschiedene Auswertungen mit Charts</a:t>
            </a:r>
          </a:p>
          <a:p>
            <a:r>
              <a:rPr lang="de-DE" dirty="0">
                <a:sym typeface="ZapfDingbats"/>
              </a:rPr>
              <a:t>Time Tracking </a:t>
            </a:r>
            <a:r>
              <a:rPr lang="de-DE" dirty="0" smtClean="0">
                <a:sym typeface="ZapfDingbats"/>
              </a:rPr>
              <a:t>Report</a:t>
            </a:r>
          </a:p>
          <a:p>
            <a:r>
              <a:rPr lang="de-DE" dirty="0" smtClean="0">
                <a:sym typeface="ZapfDingbats"/>
              </a:rPr>
              <a:t>Bsp. JQL </a:t>
            </a:r>
            <a:r>
              <a:rPr lang="de-DE" dirty="0" err="1" smtClean="0">
                <a:sym typeface="ZapfDingbats"/>
              </a:rPr>
              <a:t>Workratio</a:t>
            </a:r>
            <a:r>
              <a:rPr lang="de-DE" dirty="0" smtClean="0">
                <a:sym typeface="ZapfDingbats"/>
              </a:rPr>
              <a:t> &gt; „100“</a:t>
            </a:r>
          </a:p>
          <a:p>
            <a:r>
              <a:rPr lang="de-DE" dirty="0" smtClean="0">
                <a:sym typeface="ZapfDingbats"/>
              </a:rPr>
              <a:t>Export nach </a:t>
            </a:r>
            <a:r>
              <a:rPr lang="de-DE" dirty="0" err="1" smtClean="0">
                <a:sym typeface="ZapfDingbats"/>
              </a:rPr>
              <a:t>excel</a:t>
            </a:r>
            <a:endParaRPr lang="de-DE" dirty="0" smtClean="0">
              <a:sym typeface="ZapfDingbats"/>
            </a:endParaRPr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23</a:t>
            </a:fld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880438" y="476672"/>
            <a:ext cx="1944216" cy="93610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</a:rPr>
              <a:t>Abschluss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39011" y="1988840"/>
            <a:ext cx="821821" cy="754356"/>
            <a:chOff x="3563938" y="908050"/>
            <a:chExt cx="4157662" cy="3816350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86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7227515" y="332656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				</a:t>
            </a:r>
            <a:r>
              <a:rPr lang="de-DE" dirty="0" err="1" smtClean="0"/>
              <a:t>Jira</a:t>
            </a:r>
            <a:r>
              <a:rPr lang="de-DE" dirty="0" smtClean="0"/>
              <a:t>-Demo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Einführung</a:t>
            </a:r>
          </a:p>
          <a:p>
            <a:r>
              <a:rPr lang="de-DE" dirty="0" smtClean="0"/>
              <a:t>Nutzen im PM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Planung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Ausführung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Steuerung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Abschluss</a:t>
            </a:r>
          </a:p>
          <a:p>
            <a:pPr lvl="1"/>
            <a:r>
              <a:rPr lang="de-DE" dirty="0" smtClean="0"/>
              <a:t>Agile</a:t>
            </a:r>
          </a:p>
          <a:p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Do‘s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Don‘ts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Vorgänge</a:t>
            </a:r>
          </a:p>
          <a:p>
            <a:r>
              <a:rPr lang="de-DE" dirty="0" smtClean="0"/>
              <a:t>Transparenz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Unteraufgaben, Zeit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Dashboard, Workflow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Filter, JQL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Auswertungen</a:t>
            </a:r>
          </a:p>
          <a:p>
            <a:pPr lvl="1"/>
            <a:r>
              <a:rPr lang="de-DE" dirty="0" smtClean="0"/>
              <a:t>SCRUM, </a:t>
            </a:r>
            <a:r>
              <a:rPr lang="de-DE" dirty="0" err="1" smtClean="0"/>
              <a:t>Kanban</a:t>
            </a:r>
            <a:endParaRPr lang="de-DE" dirty="0" smtClean="0"/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Best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practices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1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ieren 79"/>
          <p:cNvGrpSpPr/>
          <p:nvPr/>
        </p:nvGrpSpPr>
        <p:grpSpPr>
          <a:xfrm>
            <a:off x="254446" y="2213818"/>
            <a:ext cx="8782050" cy="4527550"/>
            <a:chOff x="180975" y="1050925"/>
            <a:chExt cx="8782050" cy="4527550"/>
          </a:xfrm>
        </p:grpSpPr>
        <p:sp>
          <p:nvSpPr>
            <p:cNvPr id="34" name="Rectangle 48"/>
            <p:cNvSpPr>
              <a:spLocks noChangeArrowheads="1"/>
            </p:cNvSpPr>
            <p:nvPr/>
          </p:nvSpPr>
          <p:spPr bwMode="auto">
            <a:xfrm>
              <a:off x="228600" y="4476750"/>
              <a:ext cx="8734425" cy="1066800"/>
            </a:xfrm>
            <a:prstGeom prst="rect">
              <a:avLst/>
            </a:prstGeom>
            <a:solidFill>
              <a:srgbClr val="E7E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43"/>
            <p:cNvSpPr>
              <a:spLocks noChangeArrowheads="1"/>
            </p:cNvSpPr>
            <p:nvPr/>
          </p:nvSpPr>
          <p:spPr bwMode="auto">
            <a:xfrm>
              <a:off x="180975" y="1057275"/>
              <a:ext cx="8734425" cy="6858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5"/>
            <p:cNvSpPr>
              <a:spLocks noChangeArrowheads="1"/>
            </p:cNvSpPr>
            <p:nvPr/>
          </p:nvSpPr>
          <p:spPr bwMode="auto">
            <a:xfrm>
              <a:off x="4098925" y="2790825"/>
              <a:ext cx="412750" cy="336550"/>
            </a:xfrm>
            <a:prstGeom prst="rightArrow">
              <a:avLst>
                <a:gd name="adj1" fmla="val 50000"/>
                <a:gd name="adj2" fmla="val 3066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AutoShape 24"/>
            <p:cNvSpPr>
              <a:spLocks noChangeArrowheads="1"/>
            </p:cNvSpPr>
            <p:nvPr/>
          </p:nvSpPr>
          <p:spPr bwMode="auto">
            <a:xfrm>
              <a:off x="4949825" y="2790825"/>
              <a:ext cx="508000" cy="336550"/>
            </a:xfrm>
            <a:prstGeom prst="rightArrow">
              <a:avLst>
                <a:gd name="adj1" fmla="val 50000"/>
                <a:gd name="adj2" fmla="val 37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2085975" y="3216275"/>
              <a:ext cx="609600" cy="1651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2085975" y="3019425"/>
              <a:ext cx="609600" cy="1651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2092325" y="2816225"/>
              <a:ext cx="609600" cy="1651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1" name="Rectangle 9"/>
            <p:cNvSpPr>
              <a:spLocks noChangeArrowheads="1"/>
            </p:cNvSpPr>
            <p:nvPr/>
          </p:nvSpPr>
          <p:spPr bwMode="auto">
            <a:xfrm>
              <a:off x="2295525" y="2606675"/>
              <a:ext cx="609600" cy="1651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3482975" y="2295525"/>
              <a:ext cx="82550" cy="11049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3" name="Rectangle 12"/>
            <p:cNvSpPr>
              <a:spLocks noChangeArrowheads="1"/>
            </p:cNvSpPr>
            <p:nvPr/>
          </p:nvSpPr>
          <p:spPr bwMode="auto">
            <a:xfrm>
              <a:off x="3629025" y="2301875"/>
              <a:ext cx="82550" cy="11049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4" name="Rectangle 13"/>
            <p:cNvSpPr>
              <a:spLocks noChangeArrowheads="1"/>
            </p:cNvSpPr>
            <p:nvPr/>
          </p:nvSpPr>
          <p:spPr bwMode="auto">
            <a:xfrm>
              <a:off x="3768725" y="2308225"/>
              <a:ext cx="82550" cy="11049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5" name="AutoShape 14"/>
            <p:cNvSpPr>
              <a:spLocks noChangeArrowheads="1"/>
            </p:cNvSpPr>
            <p:nvPr/>
          </p:nvSpPr>
          <p:spPr bwMode="auto">
            <a:xfrm>
              <a:off x="2930525" y="2790825"/>
              <a:ext cx="508000" cy="336550"/>
            </a:xfrm>
            <a:prstGeom prst="rightArrow">
              <a:avLst>
                <a:gd name="adj1" fmla="val 50000"/>
                <a:gd name="adj2" fmla="val 37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6"/>
            <p:cNvSpPr>
              <a:spLocks noChangeArrowheads="1"/>
            </p:cNvSpPr>
            <p:nvPr/>
          </p:nvSpPr>
          <p:spPr bwMode="auto">
            <a:xfrm rot="10638267">
              <a:off x="4275138" y="2151063"/>
              <a:ext cx="201612" cy="303212"/>
            </a:xfrm>
            <a:prstGeom prst="curvedUpArrow">
              <a:avLst>
                <a:gd name="adj1" fmla="val 20000"/>
                <a:gd name="adj2" fmla="val 40000"/>
                <a:gd name="adj3" fmla="val 5013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grpSp>
          <p:nvGrpSpPr>
            <p:cNvPr id="47" name="Group 20"/>
            <p:cNvGrpSpPr>
              <a:grpSpLocks/>
            </p:cNvGrpSpPr>
            <p:nvPr/>
          </p:nvGrpSpPr>
          <p:grpSpPr bwMode="auto">
            <a:xfrm>
              <a:off x="4308475" y="2486025"/>
              <a:ext cx="688975" cy="739775"/>
              <a:chOff x="3676" y="2548"/>
              <a:chExt cx="1134" cy="1138"/>
            </a:xfrm>
          </p:grpSpPr>
          <p:sp>
            <p:nvSpPr>
              <p:cNvPr id="48" name="AutoShape 19"/>
              <p:cNvSpPr>
                <a:spLocks noChangeArrowheads="1"/>
              </p:cNvSpPr>
              <p:nvPr/>
            </p:nvSpPr>
            <p:spPr bwMode="auto">
              <a:xfrm>
                <a:off x="3676" y="2552"/>
                <a:ext cx="1134" cy="1134"/>
              </a:xfrm>
              <a:custGeom>
                <a:avLst/>
                <a:gdLst>
                  <a:gd name="T0" fmla="*/ 2 w 21600"/>
                  <a:gd name="T1" fmla="*/ 0 h 21600"/>
                  <a:gd name="T2" fmla="*/ 0 w 21600"/>
                  <a:gd name="T3" fmla="*/ 0 h 21600"/>
                  <a:gd name="T4" fmla="*/ 0 w 21600"/>
                  <a:gd name="T5" fmla="*/ 2 h 21600"/>
                  <a:gd name="T6" fmla="*/ 0 w 21600"/>
                  <a:gd name="T7" fmla="*/ 3 h 21600"/>
                  <a:gd name="T8" fmla="*/ 2 w 21600"/>
                  <a:gd name="T9" fmla="*/ 3 h 21600"/>
                  <a:gd name="T10" fmla="*/ 3 w 21600"/>
                  <a:gd name="T11" fmla="*/ 3 h 21600"/>
                  <a:gd name="T12" fmla="*/ 3 w 21600"/>
                  <a:gd name="T13" fmla="*/ 2 h 21600"/>
                  <a:gd name="T14" fmla="*/ 3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2 w 21600"/>
                  <a:gd name="T25" fmla="*/ 3162 h 21600"/>
                  <a:gd name="T26" fmla="*/ 18438 w 21600"/>
                  <a:gd name="T27" fmla="*/ 18438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AutoShape 17"/>
              <p:cNvSpPr>
                <a:spLocks noChangeArrowheads="1"/>
              </p:cNvSpPr>
              <p:nvPr/>
            </p:nvSpPr>
            <p:spPr bwMode="auto">
              <a:xfrm>
                <a:off x="3676" y="2548"/>
                <a:ext cx="1134" cy="1134"/>
              </a:xfrm>
              <a:custGeom>
                <a:avLst/>
                <a:gdLst>
                  <a:gd name="T0" fmla="*/ 2 w 21600"/>
                  <a:gd name="T1" fmla="*/ 0 h 21600"/>
                  <a:gd name="T2" fmla="*/ 0 w 21600"/>
                  <a:gd name="T3" fmla="*/ 2 h 21600"/>
                  <a:gd name="T4" fmla="*/ 2 w 21600"/>
                  <a:gd name="T5" fmla="*/ 1 h 21600"/>
                  <a:gd name="T6" fmla="*/ 4 w 21600"/>
                  <a:gd name="T7" fmla="*/ 2 h 21600"/>
                  <a:gd name="T8" fmla="*/ 3 w 21600"/>
                  <a:gd name="T9" fmla="*/ 2 h 21600"/>
                  <a:gd name="T10" fmla="*/ 2 w 21600"/>
                  <a:gd name="T11" fmla="*/ 2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62 w 21600"/>
                  <a:gd name="T19" fmla="*/ 3162 h 21600"/>
                  <a:gd name="T20" fmla="*/ 18438 w 21600"/>
                  <a:gd name="T21" fmla="*/ 18438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" name="AutoShape 21"/>
            <p:cNvSpPr>
              <a:spLocks noChangeArrowheads="1"/>
            </p:cNvSpPr>
            <p:nvPr/>
          </p:nvSpPr>
          <p:spPr bwMode="auto">
            <a:xfrm rot="10638267">
              <a:off x="4395788" y="2138363"/>
              <a:ext cx="201612" cy="303212"/>
            </a:xfrm>
            <a:prstGeom prst="curvedUpArrow">
              <a:avLst>
                <a:gd name="adj1" fmla="val 20000"/>
                <a:gd name="adj2" fmla="val 40000"/>
                <a:gd name="adj3" fmla="val 5013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51" name="AutoShape 22"/>
            <p:cNvSpPr>
              <a:spLocks noChangeArrowheads="1"/>
            </p:cNvSpPr>
            <p:nvPr/>
          </p:nvSpPr>
          <p:spPr bwMode="auto">
            <a:xfrm rot="10638267">
              <a:off x="4535488" y="2138363"/>
              <a:ext cx="201612" cy="303212"/>
            </a:xfrm>
            <a:prstGeom prst="curvedUpArrow">
              <a:avLst>
                <a:gd name="adj1" fmla="val 20000"/>
                <a:gd name="adj2" fmla="val 40000"/>
                <a:gd name="adj3" fmla="val 5013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52" name="AutoShape 23"/>
            <p:cNvSpPr>
              <a:spLocks noChangeArrowheads="1"/>
            </p:cNvSpPr>
            <p:nvPr/>
          </p:nvSpPr>
          <p:spPr bwMode="auto">
            <a:xfrm rot="10638267">
              <a:off x="4675188" y="2151063"/>
              <a:ext cx="201612" cy="303212"/>
            </a:xfrm>
            <a:prstGeom prst="curvedUpArrow">
              <a:avLst>
                <a:gd name="adj1" fmla="val 20000"/>
                <a:gd name="adj2" fmla="val 40000"/>
                <a:gd name="adj3" fmla="val 5013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grpSp>
          <p:nvGrpSpPr>
            <p:cNvPr id="53" name="Group 36"/>
            <p:cNvGrpSpPr>
              <a:grpSpLocks/>
            </p:cNvGrpSpPr>
            <p:nvPr/>
          </p:nvGrpSpPr>
          <p:grpSpPr bwMode="auto">
            <a:xfrm>
              <a:off x="5876925" y="2352675"/>
              <a:ext cx="1003300" cy="996950"/>
              <a:chOff x="3228" y="2496"/>
              <a:chExt cx="632" cy="628"/>
            </a:xfrm>
          </p:grpSpPr>
          <p:sp>
            <p:nvSpPr>
              <p:cNvPr id="54" name="Rectangle 27" descr="Stationery"/>
              <p:cNvSpPr>
                <a:spLocks noChangeArrowheads="1"/>
              </p:cNvSpPr>
              <p:nvPr/>
            </p:nvSpPr>
            <p:spPr bwMode="auto">
              <a:xfrm>
                <a:off x="3228" y="2676"/>
                <a:ext cx="528" cy="448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PerspectiveFront">
                  <a:rot lat="1500000" lon="1500000" rev="0"/>
                </a:camera>
                <a:lightRig rig="legacyFlat2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FFFCC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 flipH="1">
                <a:off x="3496" y="2696"/>
                <a:ext cx="4" cy="406"/>
              </a:xfrm>
              <a:prstGeom prst="line">
                <a:avLst/>
              </a:prstGeom>
              <a:noFill/>
              <a:ln w="28575">
                <a:solidFill>
                  <a:srgbClr val="B00F1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" name="Line 29"/>
              <p:cNvSpPr>
                <a:spLocks noChangeShapeType="1"/>
              </p:cNvSpPr>
              <p:nvPr/>
            </p:nvSpPr>
            <p:spPr bwMode="auto">
              <a:xfrm flipV="1">
                <a:off x="3498" y="2496"/>
                <a:ext cx="224" cy="204"/>
              </a:xfrm>
              <a:prstGeom prst="line">
                <a:avLst/>
              </a:prstGeom>
              <a:noFill/>
              <a:ln w="28575">
                <a:solidFill>
                  <a:srgbClr val="B00F1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3388" y="2544"/>
                <a:ext cx="472" cy="98"/>
              </a:xfrm>
              <a:prstGeom prst="line">
                <a:avLst/>
              </a:prstGeom>
              <a:noFill/>
              <a:ln w="28575">
                <a:solidFill>
                  <a:srgbClr val="B00F1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 flipH="1">
                <a:off x="3852" y="2640"/>
                <a:ext cx="4" cy="392"/>
              </a:xfrm>
              <a:prstGeom prst="line">
                <a:avLst/>
              </a:prstGeom>
              <a:noFill/>
              <a:ln w="28575">
                <a:solidFill>
                  <a:srgbClr val="B00F1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9" name="Text Box 32"/>
            <p:cNvSpPr txBox="1">
              <a:spLocks noChangeArrowheads="1"/>
            </p:cNvSpPr>
            <p:nvPr/>
          </p:nvSpPr>
          <p:spPr bwMode="auto">
            <a:xfrm>
              <a:off x="1844675" y="3340100"/>
              <a:ext cx="10223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Product</a:t>
              </a:r>
              <a:br>
                <a:rPr lang="en-GB" sz="1800">
                  <a:latin typeface="Arial" charset="0"/>
                </a:rPr>
              </a:br>
              <a:r>
                <a:rPr lang="en-GB" sz="1800">
                  <a:latin typeface="Arial" charset="0"/>
                </a:rPr>
                <a:t>Backlog</a:t>
              </a:r>
            </a:p>
          </p:txBody>
        </p:sp>
        <p:sp>
          <p:nvSpPr>
            <p:cNvPr id="60" name="Text Box 33"/>
            <p:cNvSpPr txBox="1">
              <a:spLocks noChangeArrowheads="1"/>
            </p:cNvSpPr>
            <p:nvPr/>
          </p:nvSpPr>
          <p:spPr bwMode="auto">
            <a:xfrm>
              <a:off x="3152775" y="3349625"/>
              <a:ext cx="10223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Sprint</a:t>
              </a:r>
              <a:br>
                <a:rPr lang="en-GB" sz="1800">
                  <a:latin typeface="Arial" charset="0"/>
                </a:rPr>
              </a:br>
              <a:r>
                <a:rPr lang="en-GB" sz="1800">
                  <a:latin typeface="Arial" charset="0"/>
                </a:rPr>
                <a:t>Backlog</a:t>
              </a:r>
            </a:p>
          </p:txBody>
        </p:sp>
        <p:sp>
          <p:nvSpPr>
            <p:cNvPr id="61" name="Text Box 34"/>
            <p:cNvSpPr txBox="1">
              <a:spLocks noChangeArrowheads="1"/>
            </p:cNvSpPr>
            <p:nvPr/>
          </p:nvSpPr>
          <p:spPr bwMode="auto">
            <a:xfrm>
              <a:off x="4337049" y="3355975"/>
              <a:ext cx="17938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dirty="0">
                  <a:latin typeface="Arial" charset="0"/>
                </a:rPr>
                <a:t>Sprint</a:t>
              </a:r>
              <a:br>
                <a:rPr lang="en-GB" sz="1800" dirty="0">
                  <a:latin typeface="Arial" charset="0"/>
                </a:rPr>
              </a:br>
              <a:r>
                <a:rPr lang="en-GB" sz="1800" dirty="0" err="1" smtClean="0">
                  <a:latin typeface="Arial" charset="0"/>
                </a:rPr>
                <a:t>z.B</a:t>
              </a:r>
              <a:r>
                <a:rPr lang="en-GB" sz="1800" dirty="0" smtClean="0">
                  <a:latin typeface="Arial" charset="0"/>
                </a:rPr>
                <a:t>. 3 </a:t>
              </a:r>
              <a:r>
                <a:rPr lang="en-GB" sz="1800" dirty="0" err="1" smtClean="0">
                  <a:latin typeface="Arial" charset="0"/>
                </a:rPr>
                <a:t>Wochen</a:t>
              </a:r>
              <a:endParaRPr lang="en-GB" sz="1800" dirty="0">
                <a:latin typeface="Arial" charset="0"/>
              </a:endParaRPr>
            </a:p>
          </p:txBody>
        </p:sp>
        <p:sp>
          <p:nvSpPr>
            <p:cNvPr id="62" name="Text Box 35"/>
            <p:cNvSpPr txBox="1">
              <a:spLocks noChangeArrowheads="1"/>
            </p:cNvSpPr>
            <p:nvPr/>
          </p:nvSpPr>
          <p:spPr bwMode="auto">
            <a:xfrm>
              <a:off x="4073525" y="1736725"/>
              <a:ext cx="10223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24h</a:t>
              </a:r>
            </a:p>
          </p:txBody>
        </p:sp>
        <p:sp>
          <p:nvSpPr>
            <p:cNvPr id="63" name="Text Box 37"/>
            <p:cNvSpPr txBox="1">
              <a:spLocks noChangeArrowheads="1"/>
            </p:cNvSpPr>
            <p:nvPr/>
          </p:nvSpPr>
          <p:spPr bwMode="auto">
            <a:xfrm>
              <a:off x="5819775" y="3324225"/>
              <a:ext cx="1365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Completed</a:t>
              </a:r>
              <a:br>
                <a:rPr lang="en-GB" sz="1800">
                  <a:latin typeface="Arial" charset="0"/>
                </a:rPr>
              </a:br>
              <a:r>
                <a:rPr lang="en-GB" sz="1800">
                  <a:latin typeface="Arial" charset="0"/>
                </a:rPr>
                <a:t>work</a:t>
              </a:r>
            </a:p>
          </p:txBody>
        </p:sp>
        <p:sp>
          <p:nvSpPr>
            <p:cNvPr id="64" name="Text Box 32"/>
            <p:cNvSpPr txBox="1">
              <a:spLocks noChangeArrowheads="1"/>
            </p:cNvSpPr>
            <p:nvPr/>
          </p:nvSpPr>
          <p:spPr bwMode="auto">
            <a:xfrm>
              <a:off x="473075" y="2625725"/>
              <a:ext cx="10223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User Stories</a:t>
              </a:r>
            </a:p>
          </p:txBody>
        </p:sp>
        <p:sp>
          <p:nvSpPr>
            <p:cNvPr id="65" name="AutoShape 14"/>
            <p:cNvSpPr>
              <a:spLocks noChangeArrowheads="1"/>
            </p:cNvSpPr>
            <p:nvPr/>
          </p:nvSpPr>
          <p:spPr bwMode="auto">
            <a:xfrm>
              <a:off x="1431925" y="2797175"/>
              <a:ext cx="508000" cy="336550"/>
            </a:xfrm>
            <a:prstGeom prst="rightArrow">
              <a:avLst>
                <a:gd name="adj1" fmla="val 50000"/>
                <a:gd name="adj2" fmla="val 37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Text Box 34"/>
            <p:cNvSpPr txBox="1">
              <a:spLocks noChangeArrowheads="1"/>
            </p:cNvSpPr>
            <p:nvPr/>
          </p:nvSpPr>
          <p:spPr bwMode="auto">
            <a:xfrm>
              <a:off x="2228850" y="2562225"/>
              <a:ext cx="457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200" b="1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67" name="Text Box 35"/>
            <p:cNvSpPr txBox="1">
              <a:spLocks noChangeArrowheads="1"/>
            </p:cNvSpPr>
            <p:nvPr/>
          </p:nvSpPr>
          <p:spPr bwMode="auto">
            <a:xfrm>
              <a:off x="2082800" y="2759075"/>
              <a:ext cx="457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200" b="1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68" name="Text Box 36"/>
            <p:cNvSpPr txBox="1">
              <a:spLocks noChangeArrowheads="1"/>
            </p:cNvSpPr>
            <p:nvPr/>
          </p:nvSpPr>
          <p:spPr bwMode="auto">
            <a:xfrm>
              <a:off x="2070100" y="2974975"/>
              <a:ext cx="457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200" b="1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69" name="Text Box 37"/>
            <p:cNvSpPr txBox="1">
              <a:spLocks noChangeArrowheads="1"/>
            </p:cNvSpPr>
            <p:nvPr/>
          </p:nvSpPr>
          <p:spPr bwMode="auto">
            <a:xfrm>
              <a:off x="2066925" y="3171825"/>
              <a:ext cx="457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200" b="1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70" name="Text Box 32"/>
            <p:cNvSpPr txBox="1">
              <a:spLocks noChangeArrowheads="1"/>
            </p:cNvSpPr>
            <p:nvPr/>
          </p:nvSpPr>
          <p:spPr bwMode="auto">
            <a:xfrm>
              <a:off x="2460625" y="1050925"/>
              <a:ext cx="139382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Sprint Planning</a:t>
              </a:r>
            </a:p>
          </p:txBody>
        </p:sp>
        <p:sp>
          <p:nvSpPr>
            <p:cNvPr id="71" name="Text Box 32"/>
            <p:cNvSpPr txBox="1">
              <a:spLocks noChangeArrowheads="1"/>
            </p:cNvSpPr>
            <p:nvPr/>
          </p:nvSpPr>
          <p:spPr bwMode="auto">
            <a:xfrm>
              <a:off x="5724525" y="1143000"/>
              <a:ext cx="13938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Review</a:t>
              </a:r>
            </a:p>
          </p:txBody>
        </p:sp>
        <p:sp>
          <p:nvSpPr>
            <p:cNvPr id="72" name="Text Box 32"/>
            <p:cNvSpPr txBox="1">
              <a:spLocks noChangeArrowheads="1"/>
            </p:cNvSpPr>
            <p:nvPr/>
          </p:nvSpPr>
          <p:spPr bwMode="auto">
            <a:xfrm>
              <a:off x="6845300" y="1130300"/>
              <a:ext cx="2003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Retrospective</a:t>
              </a:r>
            </a:p>
          </p:txBody>
        </p:sp>
        <p:sp>
          <p:nvSpPr>
            <p:cNvPr id="73" name="Text Box 32"/>
            <p:cNvSpPr txBox="1">
              <a:spLocks noChangeArrowheads="1"/>
            </p:cNvSpPr>
            <p:nvPr/>
          </p:nvSpPr>
          <p:spPr bwMode="auto">
            <a:xfrm>
              <a:off x="3921125" y="1092200"/>
              <a:ext cx="139382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Daily Stand-Up</a:t>
              </a:r>
            </a:p>
          </p:txBody>
        </p:sp>
        <p:sp>
          <p:nvSpPr>
            <p:cNvPr id="74" name="Text Box 32"/>
            <p:cNvSpPr txBox="1">
              <a:spLocks noChangeArrowheads="1"/>
            </p:cNvSpPr>
            <p:nvPr/>
          </p:nvSpPr>
          <p:spPr bwMode="auto">
            <a:xfrm>
              <a:off x="2041525" y="4937125"/>
              <a:ext cx="10223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Product</a:t>
              </a:r>
              <a:br>
                <a:rPr lang="en-GB" sz="1800">
                  <a:latin typeface="Arial" charset="0"/>
                </a:rPr>
              </a:br>
              <a:r>
                <a:rPr lang="en-GB" sz="1800">
                  <a:latin typeface="Arial" charset="0"/>
                </a:rPr>
                <a:t>Owner</a:t>
              </a:r>
            </a:p>
          </p:txBody>
        </p:sp>
        <p:sp>
          <p:nvSpPr>
            <p:cNvPr id="75" name="Text Box 32"/>
            <p:cNvSpPr txBox="1">
              <a:spLocks noChangeArrowheads="1"/>
            </p:cNvSpPr>
            <p:nvPr/>
          </p:nvSpPr>
          <p:spPr bwMode="auto">
            <a:xfrm>
              <a:off x="4314825" y="4943475"/>
              <a:ext cx="10223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Team</a:t>
              </a:r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3152775" y="4933950"/>
              <a:ext cx="10223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odafone Rg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800">
                  <a:latin typeface="Arial" charset="0"/>
                </a:rPr>
                <a:t>Scrum</a:t>
              </a:r>
              <a:br>
                <a:rPr lang="en-GB" sz="1800">
                  <a:latin typeface="Arial" charset="0"/>
                </a:rPr>
              </a:br>
              <a:r>
                <a:rPr lang="en-GB" sz="1800">
                  <a:latin typeface="Arial" charset="0"/>
                </a:rPr>
                <a:t>Master</a:t>
              </a:r>
            </a:p>
          </p:txBody>
        </p:sp>
        <p:pic>
          <p:nvPicPr>
            <p:cNvPr id="77" name="Picture 45" descr="users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0875" y="4508500"/>
              <a:ext cx="8128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8" name="AutoShape 46"/>
            <p:cNvSpPr>
              <a:spLocks noChangeArrowheads="1"/>
            </p:cNvSpPr>
            <p:nvPr/>
          </p:nvSpPr>
          <p:spPr bwMode="auto">
            <a:xfrm>
              <a:off x="2476500" y="4686300"/>
              <a:ext cx="257175" cy="228600"/>
            </a:xfrm>
            <a:prstGeom prst="smileyFace">
              <a:avLst>
                <a:gd name="adj" fmla="val 4653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AutoShape 47"/>
            <p:cNvSpPr>
              <a:spLocks noChangeArrowheads="1"/>
            </p:cNvSpPr>
            <p:nvPr/>
          </p:nvSpPr>
          <p:spPr bwMode="auto">
            <a:xfrm>
              <a:off x="3600450" y="4695825"/>
              <a:ext cx="219075" cy="228600"/>
            </a:xfrm>
            <a:prstGeom prst="smileyFace">
              <a:avLst>
                <a:gd name="adj" fmla="val 4653"/>
              </a:avLst>
            </a:prstGeom>
            <a:solidFill>
              <a:srgbClr val="FCF1B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dirty="0" smtClean="0"/>
              <a:t>Nutzen im PM – </a:t>
            </a:r>
            <a:r>
              <a:rPr lang="de-DE" dirty="0"/>
              <a:t>Agile – </a:t>
            </a:r>
            <a:r>
              <a:rPr lang="de-DE" dirty="0" err="1"/>
              <a:t>Scrum</a:t>
            </a:r>
            <a:r>
              <a:rPr lang="de-DE" dirty="0" smtClean="0"/>
              <a:t>	</a:t>
            </a:r>
            <a:endParaRPr lang="de-DE" dirty="0"/>
          </a:p>
        </p:txBody>
      </p:sp>
      <p:pic>
        <p:nvPicPr>
          <p:cNvPr id="4" name="Grafik 3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25</a:t>
            </a:fld>
            <a:endParaRPr lang="de-DE"/>
          </a:p>
        </p:txBody>
      </p:sp>
      <p:sp>
        <p:nvSpPr>
          <p:cNvPr id="127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de-DE" dirty="0" err="1" smtClean="0">
                <a:sym typeface="ZapfDingbats"/>
              </a:rPr>
              <a:t>Scrum</a:t>
            </a:r>
            <a:r>
              <a:rPr lang="de-DE" dirty="0" smtClean="0">
                <a:sym typeface="ZapfDingbats"/>
              </a:rPr>
              <a:t>-Prozess</a:t>
            </a:r>
          </a:p>
        </p:txBody>
      </p:sp>
    </p:spTree>
    <p:extLst>
      <p:ext uri="{BB962C8B-B14F-4D97-AF65-F5344CB8AC3E}">
        <p14:creationId xmlns:p14="http://schemas.microsoft.com/office/powerpoint/2010/main" val="40328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Nutzen im PM – Agile – </a:t>
            </a:r>
            <a:r>
              <a:rPr lang="de-DE" dirty="0" err="1"/>
              <a:t>Scrum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Planningboard</a:t>
            </a:r>
            <a:r>
              <a:rPr lang="en-GB" dirty="0" smtClean="0"/>
              <a:t>, User Story </a:t>
            </a:r>
            <a:r>
              <a:rPr lang="en-GB" dirty="0" err="1" smtClean="0"/>
              <a:t>anlegen</a:t>
            </a:r>
            <a:endParaRPr lang="en-GB" dirty="0" smtClean="0"/>
          </a:p>
          <a:p>
            <a:r>
              <a:rPr lang="en-GB" dirty="0" err="1" smtClean="0"/>
              <a:t>Taskboard</a:t>
            </a:r>
            <a:r>
              <a:rPr lang="en-GB" dirty="0" smtClean="0"/>
              <a:t>, </a:t>
            </a:r>
            <a:r>
              <a:rPr lang="en-GB" dirty="0" err="1" smtClean="0"/>
              <a:t>Meine</a:t>
            </a:r>
            <a:r>
              <a:rPr lang="en-GB" dirty="0" smtClean="0"/>
              <a:t> </a:t>
            </a:r>
            <a:r>
              <a:rPr lang="en-GB" dirty="0" err="1" smtClean="0"/>
              <a:t>Vorgänge</a:t>
            </a:r>
            <a:r>
              <a:rPr lang="en-GB" dirty="0" smtClean="0"/>
              <a:t>, Stories </a:t>
            </a:r>
            <a:r>
              <a:rPr lang="en-GB" dirty="0" err="1" smtClean="0"/>
              <a:t>verschieben</a:t>
            </a:r>
            <a:r>
              <a:rPr lang="en-GB" dirty="0" smtClean="0"/>
              <a:t>, </a:t>
            </a:r>
            <a:r>
              <a:rPr lang="en-GB" dirty="0" err="1" smtClean="0"/>
              <a:t>Hindernis</a:t>
            </a:r>
            <a:r>
              <a:rPr lang="en-GB" dirty="0" smtClean="0"/>
              <a:t> </a:t>
            </a:r>
            <a:r>
              <a:rPr lang="en-GB" dirty="0" err="1" smtClean="0"/>
              <a:t>markieren</a:t>
            </a:r>
            <a:r>
              <a:rPr lang="en-GB" dirty="0" smtClean="0"/>
              <a:t>, </a:t>
            </a:r>
            <a:r>
              <a:rPr lang="en-GB" dirty="0" err="1" smtClean="0"/>
              <a:t>Ansichten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err="1" smtClean="0"/>
              <a:t>Produkt</a:t>
            </a:r>
            <a:r>
              <a:rPr lang="en-GB" dirty="0" smtClean="0"/>
              <a:t>-, Sprint- und Impediment-Backlog</a:t>
            </a:r>
            <a:endParaRPr lang="en-GB" dirty="0"/>
          </a:p>
          <a:p>
            <a:r>
              <a:rPr lang="de-DE" dirty="0" smtClean="0"/>
              <a:t>Sprint-</a:t>
            </a:r>
            <a:r>
              <a:rPr lang="de-DE" dirty="0" err="1" smtClean="0"/>
              <a:t>Burndown</a:t>
            </a:r>
            <a:r>
              <a:rPr lang="de-DE" dirty="0" smtClean="0"/>
              <a:t>-Chart</a:t>
            </a:r>
          </a:p>
          <a:p>
            <a:r>
              <a:rPr lang="en-GB" dirty="0" smtClean="0"/>
              <a:t>Agile Gadgets</a:t>
            </a:r>
            <a:r>
              <a:rPr lang="en-GB" dirty="0" smtClean="0"/>
              <a:t> &amp;</a:t>
            </a:r>
            <a:r>
              <a:rPr lang="en-GB" dirty="0" smtClean="0"/>
              <a:t> Wallboards</a:t>
            </a:r>
            <a:endParaRPr lang="en-GB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26</a:t>
            </a:fld>
            <a:endParaRPr 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61134" y="1225913"/>
            <a:ext cx="821821" cy="754356"/>
            <a:chOff x="3563938" y="908050"/>
            <a:chExt cx="4157662" cy="3816350"/>
          </a:xfrm>
        </p:grpSpPr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94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Nutzen im PM – Agile – </a:t>
            </a:r>
            <a:r>
              <a:rPr lang="de-DE" dirty="0" err="1" smtClean="0"/>
              <a:t>Kanban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Anzahl</a:t>
            </a:r>
            <a:r>
              <a:rPr lang="en-GB" dirty="0" smtClean="0"/>
              <a:t> </a:t>
            </a:r>
            <a:r>
              <a:rPr lang="en-GB" dirty="0" err="1" smtClean="0"/>
              <a:t>paralleler</a:t>
            </a:r>
            <a:r>
              <a:rPr lang="en-GB" dirty="0" smtClean="0"/>
              <a:t> </a:t>
            </a:r>
            <a:r>
              <a:rPr lang="en-GB" dirty="0" err="1" smtClean="0"/>
              <a:t>Arbeiten</a:t>
            </a:r>
            <a:r>
              <a:rPr lang="en-GB" dirty="0" smtClean="0"/>
              <a:t> </a:t>
            </a:r>
            <a:r>
              <a:rPr lang="en-GB" dirty="0" err="1" smtClean="0"/>
              <a:t>reduzieren</a:t>
            </a:r>
            <a:endParaRPr lang="en-GB" dirty="0"/>
          </a:p>
          <a:p>
            <a:r>
              <a:rPr lang="en-GB" dirty="0" err="1" smtClean="0"/>
              <a:t>schnellere</a:t>
            </a:r>
            <a:r>
              <a:rPr lang="en-GB" dirty="0" smtClean="0"/>
              <a:t> </a:t>
            </a:r>
            <a:r>
              <a:rPr lang="en-GB" dirty="0" err="1" smtClean="0"/>
              <a:t>Durchlaufzeiten</a:t>
            </a:r>
            <a:r>
              <a:rPr lang="en-GB" dirty="0" smtClean="0"/>
              <a:t> </a:t>
            </a:r>
            <a:r>
              <a:rPr lang="en-GB" dirty="0" err="1" smtClean="0"/>
              <a:t>erhalten</a:t>
            </a:r>
            <a:endParaRPr lang="en-GB" dirty="0"/>
          </a:p>
          <a:p>
            <a:r>
              <a:rPr lang="en-GB" dirty="0" err="1" smtClean="0"/>
              <a:t>Engpässe</a:t>
            </a:r>
            <a:r>
              <a:rPr lang="en-GB" dirty="0" smtClean="0"/>
              <a:t> </a:t>
            </a:r>
            <a:r>
              <a:rPr lang="en-GB" dirty="0" err="1" smtClean="0"/>
              <a:t>sichtbar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</a:t>
            </a:r>
            <a:r>
              <a:rPr lang="en-GB" dirty="0" err="1" smtClean="0"/>
              <a:t>machen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Ansicht</a:t>
            </a:r>
            <a:r>
              <a:rPr lang="en-GB" dirty="0" smtClean="0"/>
              <a:t> </a:t>
            </a:r>
            <a:r>
              <a:rPr lang="en-GB" dirty="0" err="1" smtClean="0"/>
              <a:t>Kompakt</a:t>
            </a:r>
            <a:r>
              <a:rPr lang="en-GB" dirty="0" smtClean="0"/>
              <a:t> (</a:t>
            </a:r>
            <a:r>
              <a:rPr lang="en-GB" dirty="0" err="1" smtClean="0"/>
              <a:t>Kanban</a:t>
            </a:r>
            <a:r>
              <a:rPr lang="en-GB" dirty="0" smtClean="0"/>
              <a:t>)</a:t>
            </a:r>
          </a:p>
          <a:p>
            <a:r>
              <a:rPr lang="en-GB" dirty="0" smtClean="0"/>
              <a:t>Rapid Boards und Quick-Filter</a:t>
            </a:r>
            <a:endParaRPr lang="en-GB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27</a:t>
            </a:fld>
            <a:endParaRPr 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2926" y="3231205"/>
            <a:ext cx="821821" cy="754356"/>
            <a:chOff x="3563938" y="908050"/>
            <a:chExt cx="4157662" cy="3816350"/>
          </a:xfrm>
        </p:grpSpPr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275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7227515" y="332656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				</a:t>
            </a:r>
            <a:r>
              <a:rPr lang="de-DE" dirty="0" err="1" smtClean="0"/>
              <a:t>Jira</a:t>
            </a:r>
            <a:r>
              <a:rPr lang="de-DE" dirty="0" smtClean="0"/>
              <a:t>-Demo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Einführung</a:t>
            </a: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Nutzen im PM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Planung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Ausführung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Steuerung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Abschluss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Agile</a:t>
            </a:r>
          </a:p>
          <a:p>
            <a:r>
              <a:rPr lang="de-DE" dirty="0" err="1" smtClean="0"/>
              <a:t>Do‘s</a:t>
            </a:r>
            <a:r>
              <a:rPr lang="de-DE" dirty="0" smtClean="0"/>
              <a:t> &amp; </a:t>
            </a:r>
            <a:r>
              <a:rPr lang="de-DE" dirty="0" err="1" smtClean="0"/>
              <a:t>Don‘ts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Vorgänge</a:t>
            </a: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Transparenz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Unteraufgaben, Zeit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Dashboard, Workflow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Filter, JQL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Auswertungen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SCRUM,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Kanban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 smtClean="0"/>
              <a:t>Best </a:t>
            </a:r>
            <a:r>
              <a:rPr lang="de-DE" dirty="0" err="1" smtClean="0"/>
              <a:t>practices</a:t>
            </a:r>
            <a:endParaRPr lang="de-DE" dirty="0"/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83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dirty="0" err="1" smtClean="0"/>
              <a:t>Do</a:t>
            </a:r>
            <a:r>
              <a:rPr lang="de-DE" b="1" dirty="0" err="1" smtClean="0"/>
              <a:t>‘</a:t>
            </a:r>
            <a:r>
              <a:rPr lang="de-DE" dirty="0" err="1" smtClean="0"/>
              <a:t>s</a:t>
            </a:r>
            <a:r>
              <a:rPr lang="de-DE" dirty="0" smtClean="0"/>
              <a:t> &amp; </a:t>
            </a:r>
            <a:r>
              <a:rPr lang="de-DE" dirty="0" err="1" smtClean="0"/>
              <a:t>Don</a:t>
            </a:r>
            <a:r>
              <a:rPr lang="de-DE" b="1" dirty="0" err="1" smtClean="0"/>
              <a:t>‘</a:t>
            </a:r>
            <a:r>
              <a:rPr lang="de-DE" dirty="0" err="1" smtClean="0"/>
              <a:t>ts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>
                <a:sym typeface="ZapfDingbats"/>
              </a:rPr>
              <a:t>Software-Einführung </a:t>
            </a:r>
          </a:p>
          <a:p>
            <a:pPr lvl="1"/>
            <a:r>
              <a:rPr lang="de-DE" dirty="0" smtClean="0">
                <a:sym typeface="ZapfDingbats"/>
              </a:rPr>
              <a:t>Umstellung der Prozesse, Benutzerschulung, Multiplikatoren, Dokumentation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>
                <a:sym typeface="ZapfDingbats"/>
              </a:rPr>
              <a:t>Namenskonventionen</a:t>
            </a:r>
          </a:p>
          <a:p>
            <a:pPr marL="800100" lvl="1" indent="-342900"/>
            <a:r>
              <a:rPr lang="de-DE" dirty="0" smtClean="0">
                <a:sym typeface="ZapfDingbats"/>
              </a:rPr>
              <a:t>Benutzer (Ex), Projekt-Schlüssel, Schemas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err="1" smtClean="0">
                <a:sym typeface="ZapfDingbats"/>
              </a:rPr>
              <a:t>Role</a:t>
            </a:r>
            <a:r>
              <a:rPr lang="de-DE" dirty="0" smtClean="0">
                <a:sym typeface="ZapfDingbats"/>
              </a:rPr>
              <a:t> </a:t>
            </a:r>
            <a:r>
              <a:rPr lang="de-DE" dirty="0" err="1" smtClean="0">
                <a:sym typeface="ZapfDingbats"/>
              </a:rPr>
              <a:t>Jira</a:t>
            </a:r>
            <a:r>
              <a:rPr lang="de-DE" dirty="0" smtClean="0">
                <a:sym typeface="ZapfDingbats"/>
              </a:rPr>
              <a:t>-Administrator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>
                <a:sym typeface="ZapfDingbats"/>
              </a:rPr>
              <a:t>Dokumentation ins Wiki, Abarbeitung in </a:t>
            </a:r>
            <a:r>
              <a:rPr lang="de-DE" dirty="0" err="1" smtClean="0">
                <a:sym typeface="ZapfDingbats"/>
              </a:rPr>
              <a:t>Jira</a:t>
            </a:r>
            <a:endParaRPr lang="de-DE" dirty="0" smtClean="0">
              <a:sym typeface="ZapfDingbats"/>
            </a:endParaRPr>
          </a:p>
          <a:p>
            <a:pPr lvl="1"/>
            <a:r>
              <a:rPr lang="de-DE" dirty="0" smtClean="0">
                <a:sym typeface="ZapfDingbats"/>
              </a:rPr>
              <a:t>Keine Dokumentation in </a:t>
            </a:r>
            <a:r>
              <a:rPr lang="de-DE" dirty="0" err="1" smtClean="0">
                <a:sym typeface="ZapfDingbats"/>
              </a:rPr>
              <a:t>Jira</a:t>
            </a:r>
            <a:r>
              <a:rPr lang="de-DE" dirty="0" smtClean="0">
                <a:sym typeface="ZapfDingbats"/>
              </a:rPr>
              <a:t>-Kommentaren</a:t>
            </a:r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63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4283968" y="252297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38736" cy="1143000"/>
          </a:xfrm>
        </p:spPr>
        <p:txBody>
          <a:bodyPr/>
          <a:lstStyle/>
          <a:p>
            <a:pPr algn="l"/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/>
              <a:t>Einführung</a:t>
            </a:r>
          </a:p>
          <a:p>
            <a:r>
              <a:rPr lang="de-DE" dirty="0" smtClean="0"/>
              <a:t>Nutzen im PM</a:t>
            </a:r>
          </a:p>
          <a:p>
            <a:pPr lvl="1"/>
            <a:r>
              <a:rPr lang="de-DE" dirty="0" smtClean="0"/>
              <a:t>Planung</a:t>
            </a:r>
          </a:p>
          <a:p>
            <a:pPr lvl="1"/>
            <a:r>
              <a:rPr lang="de-DE" dirty="0" smtClean="0"/>
              <a:t>Ausführung</a:t>
            </a:r>
          </a:p>
          <a:p>
            <a:pPr lvl="1"/>
            <a:r>
              <a:rPr lang="de-DE" dirty="0" smtClean="0"/>
              <a:t>Steuerung</a:t>
            </a:r>
          </a:p>
          <a:p>
            <a:pPr lvl="1"/>
            <a:r>
              <a:rPr lang="de-DE" dirty="0" smtClean="0"/>
              <a:t>Abschluss</a:t>
            </a:r>
          </a:p>
          <a:p>
            <a:pPr lvl="1"/>
            <a:r>
              <a:rPr lang="de-DE" dirty="0" smtClean="0"/>
              <a:t>Agile</a:t>
            </a:r>
          </a:p>
          <a:p>
            <a:r>
              <a:rPr lang="de-DE" dirty="0" err="1" smtClean="0"/>
              <a:t>Do‘s</a:t>
            </a:r>
            <a:r>
              <a:rPr lang="de-DE" dirty="0" smtClean="0"/>
              <a:t> &amp; </a:t>
            </a:r>
            <a:r>
              <a:rPr lang="de-DE" dirty="0" err="1" smtClean="0"/>
              <a:t>Don‘ts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Vorgänge</a:t>
            </a:r>
          </a:p>
          <a:p>
            <a:r>
              <a:rPr lang="de-DE" dirty="0" smtClean="0"/>
              <a:t>Transparenz</a:t>
            </a:r>
          </a:p>
          <a:p>
            <a:pPr lvl="1"/>
            <a:r>
              <a:rPr lang="de-DE" dirty="0" smtClean="0"/>
              <a:t>Unteraufgaben, Zeit</a:t>
            </a:r>
          </a:p>
          <a:p>
            <a:pPr lvl="1"/>
            <a:r>
              <a:rPr lang="de-DE" dirty="0" smtClean="0"/>
              <a:t>Dashboard, Workflow</a:t>
            </a:r>
          </a:p>
          <a:p>
            <a:pPr lvl="1"/>
            <a:r>
              <a:rPr lang="de-DE" dirty="0" smtClean="0"/>
              <a:t>Filter, JQL</a:t>
            </a:r>
          </a:p>
          <a:p>
            <a:pPr lvl="1"/>
            <a:r>
              <a:rPr lang="de-DE" dirty="0" smtClean="0"/>
              <a:t>Auswertungen</a:t>
            </a:r>
          </a:p>
          <a:p>
            <a:pPr lvl="1"/>
            <a:r>
              <a:rPr lang="de-DE" dirty="0" smtClean="0"/>
              <a:t>SCRUM, </a:t>
            </a:r>
            <a:r>
              <a:rPr lang="de-DE" dirty="0" err="1" smtClean="0"/>
              <a:t>Kanban</a:t>
            </a:r>
            <a:endParaRPr lang="de-DE" dirty="0" smtClean="0"/>
          </a:p>
          <a:p>
            <a:r>
              <a:rPr lang="de-DE" dirty="0" smtClean="0"/>
              <a:t>Best </a:t>
            </a:r>
            <a:r>
              <a:rPr lang="de-DE" dirty="0" err="1" smtClean="0"/>
              <a:t>practices</a:t>
            </a:r>
            <a:endParaRPr lang="de-DE" dirty="0"/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3</a:t>
            </a:fld>
            <a:endParaRPr lang="de-DE"/>
          </a:p>
        </p:txBody>
      </p:sp>
      <p:sp>
        <p:nvSpPr>
          <p:cNvPr id="33" name="Titel 1"/>
          <p:cNvSpPr txBox="1">
            <a:spLocks/>
          </p:cNvSpPr>
          <p:nvPr/>
        </p:nvSpPr>
        <p:spPr>
          <a:xfrm>
            <a:off x="5578152" y="279698"/>
            <a:ext cx="34583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dirty="0" err="1" smtClean="0"/>
              <a:t>Jira</a:t>
            </a:r>
            <a:r>
              <a:rPr lang="de-DE" dirty="0" smtClean="0"/>
              <a:t>-Live-Demo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343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dirty="0" err="1" smtClean="0"/>
              <a:t>Do</a:t>
            </a:r>
            <a:r>
              <a:rPr lang="de-DE" b="1" dirty="0" err="1" smtClean="0"/>
              <a:t>‘</a:t>
            </a:r>
            <a:r>
              <a:rPr lang="de-DE" dirty="0" err="1" smtClean="0"/>
              <a:t>s</a:t>
            </a:r>
            <a:r>
              <a:rPr lang="de-DE" dirty="0" smtClean="0"/>
              <a:t> &amp; </a:t>
            </a:r>
            <a:r>
              <a:rPr lang="de-DE" dirty="0" err="1" smtClean="0"/>
              <a:t>Don</a:t>
            </a:r>
            <a:r>
              <a:rPr lang="de-DE" b="1" dirty="0" err="1" smtClean="0"/>
              <a:t>‘</a:t>
            </a:r>
            <a:r>
              <a:rPr lang="de-DE" dirty="0" err="1" smtClean="0"/>
              <a:t>ts</a:t>
            </a:r>
            <a:r>
              <a:rPr lang="de-DE" dirty="0" smtClean="0"/>
              <a:t> </a:t>
            </a:r>
            <a:r>
              <a:rPr lang="de-DE" dirty="0"/>
              <a:t>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>
                <a:sym typeface="ZapfDingbats"/>
              </a:rPr>
              <a:t>Konfigurierbarkeit </a:t>
            </a:r>
            <a:r>
              <a:rPr lang="de-DE" dirty="0" smtClean="0">
                <a:sym typeface="ZapfDingbats"/>
              </a:rPr>
              <a:t>sparsam nutzen</a:t>
            </a:r>
          </a:p>
          <a:p>
            <a:pPr lvl="1"/>
            <a:r>
              <a:rPr lang="de-DE" dirty="0" smtClean="0">
                <a:sym typeface="ZapfDingbats"/>
              </a:rPr>
              <a:t>Wird das zusätzliche Feld wirklich benötigt? Oder kann es z.B. über Stichwörter realisiert werden?</a:t>
            </a:r>
          </a:p>
          <a:p>
            <a:pPr lvl="1"/>
            <a:r>
              <a:rPr lang="de-DE" dirty="0" smtClean="0">
                <a:sym typeface="ZapfDingbats"/>
              </a:rPr>
              <a:t>Wird der neue Arbeitsablauf wirklich benötigt? Oder können die Kollegen auch die Kommentarfunktion nutzen?</a:t>
            </a:r>
          </a:p>
          <a:p>
            <a:pPr lvl="1"/>
            <a:r>
              <a:rPr lang="de-DE" dirty="0" smtClean="0">
                <a:sym typeface="ZapfDingbats"/>
              </a:rPr>
              <a:t>Bei einer Planung einer eigenen </a:t>
            </a:r>
            <a:r>
              <a:rPr lang="de-DE" dirty="0" err="1" smtClean="0">
                <a:sym typeface="ZapfDingbats"/>
              </a:rPr>
              <a:t>Plugin</a:t>
            </a:r>
            <a:r>
              <a:rPr lang="de-DE" dirty="0" smtClean="0">
                <a:sym typeface="ZapfDingbats"/>
              </a:rPr>
              <a:t>-Entwicklung spätere </a:t>
            </a:r>
            <a:r>
              <a:rPr lang="de-DE" dirty="0" err="1" smtClean="0">
                <a:sym typeface="ZapfDingbats"/>
              </a:rPr>
              <a:t>Jira</a:t>
            </a:r>
            <a:r>
              <a:rPr lang="de-DE" dirty="0" smtClean="0">
                <a:sym typeface="ZapfDingbats"/>
              </a:rPr>
              <a:t>-Updates berücksichtigen.</a:t>
            </a:r>
            <a:endParaRPr lang="de-DE" dirty="0" smtClean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0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dirty="0" err="1" smtClean="0"/>
              <a:t>Do</a:t>
            </a:r>
            <a:r>
              <a:rPr lang="de-DE" b="1" dirty="0" err="1" smtClean="0"/>
              <a:t>‘</a:t>
            </a:r>
            <a:r>
              <a:rPr lang="de-DE" dirty="0" err="1" smtClean="0"/>
              <a:t>s</a:t>
            </a:r>
            <a:r>
              <a:rPr lang="de-DE" dirty="0" smtClean="0"/>
              <a:t> &amp; </a:t>
            </a:r>
            <a:r>
              <a:rPr lang="de-DE" dirty="0" err="1" smtClean="0"/>
              <a:t>Don</a:t>
            </a:r>
            <a:r>
              <a:rPr lang="de-DE" b="1" dirty="0" err="1" smtClean="0"/>
              <a:t>‘</a:t>
            </a:r>
            <a:r>
              <a:rPr lang="de-DE" dirty="0" err="1" smtClean="0"/>
              <a:t>ts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  <a:sym typeface="ZapfDingbats"/>
              </a:rPr>
              <a:t> </a:t>
            </a:r>
            <a:r>
              <a:rPr lang="de-DE" dirty="0" smtClean="0">
                <a:sym typeface="ZapfDingbats"/>
              </a:rPr>
              <a:t>Transparenz benötigt Offenheit</a:t>
            </a:r>
          </a:p>
          <a:p>
            <a:pPr lvl="1"/>
            <a:r>
              <a:rPr lang="de-DE" dirty="0" smtClean="0">
                <a:sym typeface="ZapfDingbats"/>
              </a:rPr>
              <a:t>Zugriff auf alle Projekte und nicht nur auf benötigte Projekte (Beispiel für eine Ausnahme sind </a:t>
            </a:r>
            <a:r>
              <a:rPr lang="de-DE" dirty="0">
                <a:sym typeface="ZapfDingbats"/>
              </a:rPr>
              <a:t>s</a:t>
            </a:r>
            <a:r>
              <a:rPr lang="de-DE" dirty="0" smtClean="0">
                <a:sym typeface="ZapfDingbats"/>
              </a:rPr>
              <a:t>icherheitsrelevante Vorgänge)</a:t>
            </a:r>
          </a:p>
          <a:p>
            <a:pPr lvl="1"/>
            <a:r>
              <a:rPr lang="de-DE" dirty="0" smtClean="0">
                <a:sym typeface="ZapfDingbats"/>
              </a:rPr>
              <a:t>Berechtigung für Arbeitsablaufschritte für Jeden – </a:t>
            </a:r>
            <a:r>
              <a:rPr lang="de-DE" dirty="0" err="1" smtClean="0">
                <a:sym typeface="ZapfDingbats"/>
              </a:rPr>
              <a:t>Jira</a:t>
            </a:r>
            <a:r>
              <a:rPr lang="de-DE" dirty="0" smtClean="0">
                <a:sym typeface="ZapfDingbats"/>
              </a:rPr>
              <a:t> protokolliert alles (Beispiel für eine Ausnahme ist die Genehmigung einer Zugangsberechtigung)</a:t>
            </a:r>
          </a:p>
          <a:p>
            <a:pPr marL="457200" lvl="1" indent="0">
              <a:buNone/>
            </a:pPr>
            <a:endParaRPr lang="de-DE" dirty="0" smtClean="0"/>
          </a:p>
        </p:txBody>
      </p:sp>
      <p:pic>
        <p:nvPicPr>
          <p:cNvPr id="4" name="Grafi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57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Linksammlung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>
                <a:hlinkClick r:id="rId2"/>
              </a:rPr>
              <a:t>www.atlassian.com</a:t>
            </a:r>
            <a:r>
              <a:rPr lang="de-DE" sz="2000" dirty="0" smtClean="0"/>
              <a:t>		</a:t>
            </a:r>
            <a:r>
              <a:rPr lang="de-DE" sz="2000" dirty="0" err="1" smtClean="0"/>
              <a:t>Atlassian</a:t>
            </a:r>
            <a:endParaRPr lang="de-DE" sz="2000" dirty="0" smtClean="0">
              <a:hlinkClick r:id="rId3"/>
            </a:endParaRPr>
          </a:p>
          <a:p>
            <a:pPr marL="0" indent="0">
              <a:buNone/>
            </a:pPr>
            <a:r>
              <a:rPr lang="de-DE" sz="2000" dirty="0" smtClean="0">
                <a:hlinkClick r:id="rId3"/>
              </a:rPr>
              <a:t>www.atlassian.com/software/jira</a:t>
            </a:r>
            <a:r>
              <a:rPr lang="de-DE" sz="2000" dirty="0"/>
              <a:t>	</a:t>
            </a:r>
            <a:r>
              <a:rPr lang="de-DE" sz="2000" dirty="0" err="1" smtClean="0"/>
              <a:t>Jira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hlinkClick r:id="rId4"/>
              </a:rPr>
              <a:t>issues.apache.org/</a:t>
            </a:r>
            <a:r>
              <a:rPr lang="de-DE" sz="2000" dirty="0" err="1" smtClean="0">
                <a:hlinkClick r:id="rId4"/>
              </a:rPr>
              <a:t>jira</a:t>
            </a:r>
            <a:r>
              <a:rPr lang="de-DE" sz="2000" dirty="0" smtClean="0"/>
              <a:t>		ASF </a:t>
            </a:r>
            <a:r>
              <a:rPr lang="de-DE" sz="2000" dirty="0" err="1" smtClean="0"/>
              <a:t>Jira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hlinkClick r:id="rId5"/>
              </a:rPr>
              <a:t>bit.ly/</a:t>
            </a:r>
            <a:r>
              <a:rPr lang="de-DE" sz="2000" dirty="0" err="1" smtClean="0">
                <a:hlinkClick r:id="rId5"/>
              </a:rPr>
              <a:t>llbiCe</a:t>
            </a:r>
            <a:r>
              <a:rPr lang="de-DE" sz="2000" dirty="0"/>
              <a:t> </a:t>
            </a:r>
            <a:r>
              <a:rPr lang="de-DE" sz="2000" dirty="0" smtClean="0"/>
              <a:t>Projektanforderungsmanagement - Eine pragmatische Lösung für effiziente Toolunterstützung, PM aktuell 4/2010, Ingo Geppert und Torsten </a:t>
            </a:r>
            <a:r>
              <a:rPr lang="de-DE" sz="2000" dirty="0" err="1" smtClean="0"/>
              <a:t>Lodderstedt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hlinkClick r:id="rId6"/>
              </a:rPr>
              <a:t>www.consulting.heikol.de</a:t>
            </a:r>
            <a:r>
              <a:rPr lang="de-DE" sz="2000" dirty="0" smtClean="0"/>
              <a:t>		Systemberatung Heiko Lübbe</a:t>
            </a:r>
          </a:p>
        </p:txBody>
      </p:sp>
      <p:pic>
        <p:nvPicPr>
          <p:cNvPr id="4" name="Grafik 3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9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Lizenz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/>
              <a:t>Diese Präsentation ist </a:t>
            </a:r>
            <a:r>
              <a:rPr lang="de-DE" sz="2000" dirty="0"/>
              <a:t>urheberrechtlich geschützt. </a:t>
            </a:r>
            <a:r>
              <a:rPr lang="de-DE" sz="2000" dirty="0" smtClean="0"/>
              <a:t>Sie darf, auch gewerblich, genutzt werden sofern sie vollständig unverändert bleibt. Eine Verbreitung ist nur über die folgenden Links gestattet:</a:t>
            </a:r>
          </a:p>
          <a:p>
            <a:r>
              <a:rPr lang="de-DE" sz="2000" dirty="0" smtClean="0">
                <a:hlinkClick r:id="rId2"/>
              </a:rPr>
              <a:t>http://www.consulting.heikol.de/Jira-im-Projektmanagement.pptx</a:t>
            </a:r>
            <a:endParaRPr lang="de-DE" sz="2000" dirty="0" smtClean="0"/>
          </a:p>
          <a:p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www.consulting.heikol.de/Jira-im-Projektmanagement.pdf</a:t>
            </a:r>
            <a:endParaRPr lang="de-DE" sz="2000" dirty="0" smtClean="0"/>
          </a:p>
          <a:p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Systemberatung Heiko Lübbe</a:t>
            </a:r>
          </a:p>
          <a:p>
            <a:pPr marL="0" indent="0">
              <a:buNone/>
            </a:pPr>
            <a:r>
              <a:rPr lang="de-DE" sz="2000" dirty="0" smtClean="0"/>
              <a:t>Zum Stützpunkt 4</a:t>
            </a:r>
          </a:p>
          <a:p>
            <a:pPr marL="0" indent="0">
              <a:buNone/>
            </a:pPr>
            <a:r>
              <a:rPr lang="de-DE" sz="2000" dirty="0" smtClean="0"/>
              <a:t>14641 Nauen</a:t>
            </a:r>
            <a:endParaRPr lang="de-DE" sz="2000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33</a:t>
            </a:fld>
            <a:endParaRPr lang="de-DE"/>
          </a:p>
        </p:txBody>
      </p:sp>
      <p:pic>
        <p:nvPicPr>
          <p:cNvPr id="5" name="Grafik 4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58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Einführung -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63688" y="1600200"/>
            <a:ext cx="73803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JIRA Kenntnisse?</a:t>
            </a:r>
          </a:p>
          <a:p>
            <a:pPr lvl="1"/>
            <a:r>
              <a:rPr lang="de-DE" dirty="0" smtClean="0"/>
              <a:t>Administrator</a:t>
            </a:r>
          </a:p>
          <a:p>
            <a:pPr lvl="1"/>
            <a:r>
              <a:rPr lang="de-DE" dirty="0" smtClean="0"/>
              <a:t>Benutzer</a:t>
            </a:r>
          </a:p>
          <a:p>
            <a:pPr lvl="1"/>
            <a:r>
              <a:rPr lang="de-DE" dirty="0" smtClean="0"/>
              <a:t>schon </a:t>
            </a:r>
            <a:r>
              <a:rPr lang="de-DE" dirty="0"/>
              <a:t>mal </a:t>
            </a:r>
            <a:r>
              <a:rPr lang="de-DE" dirty="0" smtClean="0"/>
              <a:t>gehört</a:t>
            </a:r>
          </a:p>
          <a:p>
            <a:pPr lvl="1"/>
            <a:r>
              <a:rPr lang="de-DE" dirty="0" smtClean="0"/>
              <a:t>noch </a:t>
            </a:r>
            <a:r>
              <a:rPr lang="de-DE" dirty="0"/>
              <a:t>nie </a:t>
            </a:r>
            <a:r>
              <a:rPr lang="de-DE" dirty="0" smtClean="0"/>
              <a:t>gesehen</a:t>
            </a:r>
          </a:p>
          <a:p>
            <a:pPr marL="57150" indent="0">
              <a:buNone/>
            </a:pPr>
            <a:r>
              <a:rPr lang="de-DE" dirty="0" smtClean="0"/>
              <a:t>Wer kommt aus der Softwareentwicklung?</a:t>
            </a:r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dirty="0" smtClean="0"/>
              <a:t>Fragen bitte gleich stellen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431" y="476672"/>
            <a:ext cx="1311593" cy="71437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611560" y="1355284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solidFill>
                  <a:srgbClr val="C00000"/>
                </a:solidFill>
              </a:rPr>
              <a:t>?</a:t>
            </a:r>
            <a:endParaRPr lang="de-DE" sz="9600" b="1" dirty="0">
              <a:solidFill>
                <a:srgbClr val="C0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95536" y="4955684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solidFill>
                  <a:srgbClr val="C00000"/>
                </a:solidFill>
                <a:sym typeface="ZapfDingbats"/>
              </a:rPr>
              <a:t></a:t>
            </a:r>
            <a:endParaRPr lang="de-DE" sz="9600" b="1" dirty="0">
              <a:solidFill>
                <a:srgbClr val="C00000"/>
              </a:solidFill>
            </a:endParaRPr>
          </a:p>
        </p:txBody>
      </p:sp>
      <p:pic>
        <p:nvPicPr>
          <p:cNvPr id="10" name="Grafik 9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4</a:t>
            </a:fld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611560" y="3717032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solidFill>
                  <a:srgbClr val="C00000"/>
                </a:solidFill>
              </a:rPr>
              <a:t>?</a:t>
            </a:r>
            <a:endParaRPr lang="de-DE" sz="9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2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Einführung – Heiko Lübbe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Freiberuflicher IT-Projektmanager</a:t>
            </a:r>
          </a:p>
          <a:p>
            <a:r>
              <a:rPr lang="de-DE" dirty="0" smtClean="0"/>
              <a:t>PMP seit 2008</a:t>
            </a:r>
          </a:p>
          <a:p>
            <a:r>
              <a:rPr lang="de-DE" dirty="0" smtClean="0"/>
              <a:t>Erfahrung mit </a:t>
            </a:r>
            <a:r>
              <a:rPr lang="de-DE" dirty="0" err="1" smtClean="0"/>
              <a:t>Jira</a:t>
            </a:r>
            <a:r>
              <a:rPr lang="de-DE" dirty="0" smtClean="0"/>
              <a:t> seit 2007 als Nutzer, Administrator und Projektleiter einer </a:t>
            </a:r>
            <a:r>
              <a:rPr lang="de-DE" dirty="0" err="1" smtClean="0"/>
              <a:t>Jira</a:t>
            </a:r>
            <a:r>
              <a:rPr lang="de-DE" dirty="0" smtClean="0"/>
              <a:t>-Migration in fünf verschiedenen Unternehmen</a:t>
            </a:r>
          </a:p>
          <a:p>
            <a:r>
              <a:rPr lang="de-DE" dirty="0" smtClean="0">
                <a:hlinkClick r:id="rId2"/>
              </a:rPr>
              <a:t>www.consulting.heikol.de</a:t>
            </a: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0" t="1" r="3631" b="16140"/>
          <a:stretch/>
        </p:blipFill>
        <p:spPr>
          <a:xfrm>
            <a:off x="7380000" y="0"/>
            <a:ext cx="1764000" cy="2556000"/>
          </a:xfrm>
          <a:prstGeom prst="rect">
            <a:avLst/>
          </a:prstGeom>
        </p:spPr>
      </p:pic>
      <p:pic>
        <p:nvPicPr>
          <p:cNvPr id="6" name="Grafik 5">
            <a:hlinkClick r:id="rId2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pic>
        <p:nvPicPr>
          <p:cNvPr id="7" name="Grafik 6">
            <a:hlinkClick r:id="rId2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437112"/>
            <a:ext cx="422778" cy="406198"/>
          </a:xfrm>
          <a:prstGeom prst="rect">
            <a:avLst/>
          </a:prstGeom>
        </p:spPr>
      </p:pic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28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Einführung -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045" y="436174"/>
            <a:ext cx="2286075" cy="708202"/>
          </a:xfr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Anbieter von Enterprise 2.0 Softwarelösungen</a:t>
            </a:r>
          </a:p>
          <a:p>
            <a:r>
              <a:rPr lang="de-DE" dirty="0" smtClean="0"/>
              <a:t>Sydney, </a:t>
            </a:r>
            <a:r>
              <a:rPr lang="de-DE" dirty="0" err="1" smtClean="0"/>
              <a:t>Australia</a:t>
            </a:r>
            <a:endParaRPr lang="de-DE" dirty="0" smtClean="0"/>
          </a:p>
          <a:p>
            <a:r>
              <a:rPr lang="de-DE" dirty="0" smtClean="0"/>
              <a:t>Gegründet 2002</a:t>
            </a:r>
          </a:p>
          <a:p>
            <a:r>
              <a:rPr lang="de-DE" dirty="0"/>
              <a:t>c</a:t>
            </a:r>
            <a:r>
              <a:rPr lang="de-DE" dirty="0" smtClean="0"/>
              <a:t>a. 400 Mitarbeiter</a:t>
            </a:r>
          </a:p>
          <a:p>
            <a:r>
              <a:rPr lang="de-DE" dirty="0" smtClean="0"/>
              <a:t>18.000 Unternehmen mit Enterprise Lizenzen</a:t>
            </a:r>
          </a:p>
          <a:p>
            <a:r>
              <a:rPr lang="de-DE" dirty="0" smtClean="0"/>
              <a:t>Weitere 10.000 mit 10$ Starter oder </a:t>
            </a:r>
            <a:r>
              <a:rPr lang="de-DE" dirty="0" err="1" smtClean="0"/>
              <a:t>OpenSource</a:t>
            </a:r>
            <a:endParaRPr lang="de-DE" dirty="0" smtClean="0"/>
          </a:p>
          <a:p>
            <a:r>
              <a:rPr lang="de-DE" dirty="0" smtClean="0"/>
              <a:t>Neben </a:t>
            </a:r>
            <a:r>
              <a:rPr lang="de-DE" dirty="0" err="1" smtClean="0"/>
              <a:t>Jira</a:t>
            </a:r>
            <a:r>
              <a:rPr lang="de-DE" dirty="0" smtClean="0"/>
              <a:t> weitere Produkte, z.B. Enterprise Wiki                       </a:t>
            </a:r>
            <a:r>
              <a:rPr lang="de-DE" dirty="0" err="1" smtClean="0"/>
              <a:t>Confluence</a:t>
            </a:r>
            <a:r>
              <a:rPr lang="de-DE" dirty="0" smtClean="0"/>
              <a:t>, SSO </a:t>
            </a:r>
            <a:r>
              <a:rPr lang="de-DE" dirty="0" err="1" smtClean="0"/>
              <a:t>Crowd</a:t>
            </a:r>
            <a:r>
              <a:rPr lang="de-DE" dirty="0" smtClean="0"/>
              <a:t> oder Agile PM </a:t>
            </a:r>
            <a:r>
              <a:rPr lang="de-DE" dirty="0" err="1" smtClean="0"/>
              <a:t>GreenHopper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www.atlassian.com</a:t>
            </a:r>
            <a:endParaRPr lang="de-DE" dirty="0" smtClean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247" y="6230044"/>
            <a:ext cx="1830705" cy="4762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276" y="6230044"/>
            <a:ext cx="1165860" cy="4762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977" y="6237312"/>
            <a:ext cx="2116455" cy="4762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93" y="6237312"/>
            <a:ext cx="874395" cy="476250"/>
          </a:xfrm>
          <a:prstGeom prst="rect">
            <a:avLst/>
          </a:prstGeom>
        </p:spPr>
      </p:pic>
      <p:pic>
        <p:nvPicPr>
          <p:cNvPr id="13" name="Grafik 12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9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Einführung -</a:t>
            </a:r>
            <a:endParaRPr lang="de-DE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Web-basiert, </a:t>
            </a:r>
            <a:r>
              <a:rPr lang="de-DE" dirty="0" smtClean="0"/>
              <a:t>Login</a:t>
            </a:r>
          </a:p>
          <a:p>
            <a:r>
              <a:rPr lang="de-DE" dirty="0" smtClean="0"/>
              <a:t>Projekt, Arbeitsablauf, Vorgang, Dashboard, Aktivitätsstrom, Kommentar</a:t>
            </a:r>
          </a:p>
          <a:p>
            <a:r>
              <a:rPr lang="de-DE" dirty="0" smtClean="0"/>
              <a:t>Ursprung Fehlerverwaltung (</a:t>
            </a:r>
            <a:r>
              <a:rPr lang="de-DE" dirty="0" err="1" smtClean="0"/>
              <a:t>Bugtracker</a:t>
            </a:r>
            <a:r>
              <a:rPr lang="de-DE" dirty="0" smtClean="0"/>
              <a:t>) in der Software-Entwicklung</a:t>
            </a:r>
          </a:p>
          <a:p>
            <a:r>
              <a:rPr lang="de-DE" dirty="0" smtClean="0"/>
              <a:t>kein vollwertiges PM-Tool</a:t>
            </a:r>
          </a:p>
          <a:p>
            <a:r>
              <a:rPr lang="de-DE" dirty="0" smtClean="0"/>
              <a:t>Workflows für Prozess-Management</a:t>
            </a:r>
          </a:p>
          <a:p>
            <a:pPr lvl="0"/>
            <a:r>
              <a:rPr lang="en-US" dirty="0"/>
              <a:t>Integration (Confluence </a:t>
            </a:r>
            <a:r>
              <a:rPr lang="en-US" dirty="0" err="1"/>
              <a:t>als</a:t>
            </a:r>
            <a:r>
              <a:rPr lang="en-US" dirty="0"/>
              <a:t> Enterprise Wiki, SVN, LDAP</a:t>
            </a:r>
            <a:r>
              <a:rPr lang="en-US" dirty="0" smtClean="0"/>
              <a:t>)</a:t>
            </a:r>
            <a:endParaRPr lang="de-DE" dirty="0" smtClean="0"/>
          </a:p>
        </p:txBody>
      </p:sp>
      <p:pic>
        <p:nvPicPr>
          <p:cNvPr id="13" name="Grafik 12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42764"/>
            <a:ext cx="1311593" cy="714375"/>
          </a:xfrm>
          <a:prstGeom prst="rect">
            <a:avLst/>
          </a:prstGeom>
        </p:spPr>
      </p:pic>
      <p:grpSp>
        <p:nvGrpSpPr>
          <p:cNvPr id="15" name="Gruppieren 14"/>
          <p:cNvGrpSpPr/>
          <p:nvPr/>
        </p:nvGrpSpPr>
        <p:grpSpPr>
          <a:xfrm>
            <a:off x="43033" y="1380167"/>
            <a:ext cx="821821" cy="754356"/>
            <a:chOff x="3563938" y="908050"/>
            <a:chExt cx="4157662" cy="3816350"/>
          </a:xfrm>
        </p:grpSpPr>
        <p:grpSp>
          <p:nvGrpSpPr>
            <p:cNvPr id="16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1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7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Einführung -</a:t>
            </a:r>
            <a:endParaRPr lang="de-DE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Rollen</a:t>
            </a:r>
          </a:p>
          <a:p>
            <a:pPr lvl="1"/>
            <a:r>
              <a:rPr lang="de-DE" dirty="0"/>
              <a:t>Heiko Projektleiter</a:t>
            </a:r>
          </a:p>
          <a:p>
            <a:pPr lvl="1"/>
            <a:r>
              <a:rPr lang="de-DE" dirty="0" smtClean="0"/>
              <a:t>Steve Entwickler</a:t>
            </a:r>
          </a:p>
          <a:p>
            <a:r>
              <a:rPr lang="de-DE" dirty="0" smtClean="0"/>
              <a:t>Aktuelle Version </a:t>
            </a:r>
            <a:r>
              <a:rPr lang="de-DE" dirty="0" err="1" smtClean="0"/>
              <a:t>Jira</a:t>
            </a:r>
            <a:r>
              <a:rPr lang="de-DE" dirty="0" smtClean="0"/>
              <a:t> 5.0.2</a:t>
            </a:r>
          </a:p>
          <a:p>
            <a:r>
              <a:rPr lang="de-DE" dirty="0" smtClean="0"/>
              <a:t>Installation oder </a:t>
            </a:r>
            <a:r>
              <a:rPr lang="de-DE" dirty="0" err="1" smtClean="0"/>
              <a:t>OnDemand</a:t>
            </a:r>
            <a:r>
              <a:rPr lang="de-DE" dirty="0" smtClean="0"/>
              <a:t> (</a:t>
            </a:r>
            <a:r>
              <a:rPr lang="de-DE" dirty="0" err="1" smtClean="0"/>
              <a:t>SaaS</a:t>
            </a:r>
            <a:r>
              <a:rPr lang="de-DE" dirty="0" smtClean="0"/>
              <a:t>)</a:t>
            </a:r>
          </a:p>
          <a:p>
            <a:r>
              <a:rPr lang="de-DE" dirty="0" smtClean="0">
                <a:hlinkClick r:id="rId3"/>
              </a:rPr>
              <a:t>www.atlassian.com/software/jira</a:t>
            </a:r>
            <a:endParaRPr lang="de-DE" dirty="0" smtClean="0"/>
          </a:p>
        </p:txBody>
      </p:sp>
      <p:pic>
        <p:nvPicPr>
          <p:cNvPr id="13" name="Grafik 12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42764"/>
            <a:ext cx="1311593" cy="71437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094" y="2127895"/>
            <a:ext cx="457200" cy="4572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794645"/>
            <a:ext cx="457200" cy="457200"/>
          </a:xfrm>
          <a:prstGeom prst="rect">
            <a:avLst/>
          </a:prstGeom>
        </p:spPr>
      </p:pic>
      <p:grpSp>
        <p:nvGrpSpPr>
          <p:cNvPr id="41" name="Gruppieren 40"/>
          <p:cNvGrpSpPr/>
          <p:nvPr/>
        </p:nvGrpSpPr>
        <p:grpSpPr>
          <a:xfrm>
            <a:off x="43033" y="1380167"/>
            <a:ext cx="821821" cy="754356"/>
            <a:chOff x="3563938" y="908050"/>
            <a:chExt cx="4157662" cy="3816350"/>
          </a:xfrm>
        </p:grpSpPr>
        <p:grpSp>
          <p:nvGrpSpPr>
            <p:cNvPr id="42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44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5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6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7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8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9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0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2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3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4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5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6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7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8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9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0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1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2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3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4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5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6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43" name="Grafik 4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4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4" name="Gruppieren 3083"/>
          <p:cNvGrpSpPr/>
          <p:nvPr/>
        </p:nvGrpSpPr>
        <p:grpSpPr>
          <a:xfrm>
            <a:off x="7227515" y="332656"/>
            <a:ext cx="1304925" cy="1197801"/>
            <a:chOff x="3563938" y="908050"/>
            <a:chExt cx="4157662" cy="3816350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 bwMode="auto">
            <a:xfrm>
              <a:off x="3563938" y="908050"/>
              <a:ext cx="4157662" cy="3816350"/>
              <a:chOff x="2245" y="572"/>
              <a:chExt cx="2619" cy="2404"/>
            </a:xfrm>
          </p:grpSpPr>
          <p:sp>
            <p:nvSpPr>
              <p:cNvPr id="8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245" y="572"/>
                <a:ext cx="2619" cy="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2245" y="572"/>
                <a:ext cx="2619" cy="2404"/>
              </a:xfrm>
              <a:custGeom>
                <a:avLst/>
                <a:gdLst>
                  <a:gd name="T0" fmla="*/ 849 w 2619"/>
                  <a:gd name="T1" fmla="*/ 167 h 2404"/>
                  <a:gd name="T2" fmla="*/ 1204 w 2619"/>
                  <a:gd name="T3" fmla="*/ 427 h 2404"/>
                  <a:gd name="T4" fmla="*/ 1278 w 2619"/>
                  <a:gd name="T5" fmla="*/ 489 h 2404"/>
                  <a:gd name="T6" fmla="*/ 906 w 2619"/>
                  <a:gd name="T7" fmla="*/ 334 h 2404"/>
                  <a:gd name="T8" fmla="*/ 654 w 2619"/>
                  <a:gd name="T9" fmla="*/ 181 h 2404"/>
                  <a:gd name="T10" fmla="*/ 973 w 2619"/>
                  <a:gd name="T11" fmla="*/ 452 h 2404"/>
                  <a:gd name="T12" fmla="*/ 1310 w 2619"/>
                  <a:gd name="T13" fmla="*/ 631 h 2404"/>
                  <a:gd name="T14" fmla="*/ 1037 w 2619"/>
                  <a:gd name="T15" fmla="*/ 557 h 2404"/>
                  <a:gd name="T16" fmla="*/ 654 w 2619"/>
                  <a:gd name="T17" fmla="*/ 363 h 2404"/>
                  <a:gd name="T18" fmla="*/ 733 w 2619"/>
                  <a:gd name="T19" fmla="*/ 461 h 2404"/>
                  <a:gd name="T20" fmla="*/ 1038 w 2619"/>
                  <a:gd name="T21" fmla="*/ 666 h 2404"/>
                  <a:gd name="T22" fmla="*/ 1101 w 2619"/>
                  <a:gd name="T23" fmla="*/ 725 h 2404"/>
                  <a:gd name="T24" fmla="*/ 779 w 2619"/>
                  <a:gd name="T25" fmla="*/ 608 h 2404"/>
                  <a:gd name="T26" fmla="*/ 545 w 2619"/>
                  <a:gd name="T27" fmla="*/ 498 h 2404"/>
                  <a:gd name="T28" fmla="*/ 783 w 2619"/>
                  <a:gd name="T29" fmla="*/ 686 h 2404"/>
                  <a:gd name="T30" fmla="*/ 1008 w 2619"/>
                  <a:gd name="T31" fmla="*/ 804 h 2404"/>
                  <a:gd name="T32" fmla="*/ 811 w 2619"/>
                  <a:gd name="T33" fmla="*/ 770 h 2404"/>
                  <a:gd name="T34" fmla="*/ 542 w 2619"/>
                  <a:gd name="T35" fmla="*/ 662 h 2404"/>
                  <a:gd name="T36" fmla="*/ 625 w 2619"/>
                  <a:gd name="T37" fmla="*/ 748 h 2404"/>
                  <a:gd name="T38" fmla="*/ 970 w 2619"/>
                  <a:gd name="T39" fmla="*/ 944 h 2404"/>
                  <a:gd name="T40" fmla="*/ 1043 w 2619"/>
                  <a:gd name="T41" fmla="*/ 1006 h 2404"/>
                  <a:gd name="T42" fmla="*/ 679 w 2619"/>
                  <a:gd name="T43" fmla="*/ 890 h 2404"/>
                  <a:gd name="T44" fmla="*/ 430 w 2619"/>
                  <a:gd name="T45" fmla="*/ 794 h 2404"/>
                  <a:gd name="T46" fmla="*/ 745 w 2619"/>
                  <a:gd name="T47" fmla="*/ 994 h 2404"/>
                  <a:gd name="T48" fmla="*/ 1078 w 2619"/>
                  <a:gd name="T49" fmla="*/ 1154 h 2404"/>
                  <a:gd name="T50" fmla="*/ 809 w 2619"/>
                  <a:gd name="T51" fmla="*/ 1093 h 2404"/>
                  <a:gd name="T52" fmla="*/ 425 w 2619"/>
                  <a:gd name="T53" fmla="*/ 951 h 2404"/>
                  <a:gd name="T54" fmla="*/ 508 w 2619"/>
                  <a:gd name="T55" fmla="*/ 1031 h 2404"/>
                  <a:gd name="T56" fmla="*/ 860 w 2619"/>
                  <a:gd name="T57" fmla="*/ 1218 h 2404"/>
                  <a:gd name="T58" fmla="*/ 934 w 2619"/>
                  <a:gd name="T59" fmla="*/ 1280 h 2404"/>
                  <a:gd name="T60" fmla="*/ 563 w 2619"/>
                  <a:gd name="T61" fmla="*/ 1173 h 2404"/>
                  <a:gd name="T62" fmla="*/ 303 w 2619"/>
                  <a:gd name="T63" fmla="*/ 1080 h 2404"/>
                  <a:gd name="T64" fmla="*/ 631 w 2619"/>
                  <a:gd name="T65" fmla="*/ 1275 h 2404"/>
                  <a:gd name="T66" fmla="*/ 973 w 2619"/>
                  <a:gd name="T67" fmla="*/ 1432 h 2404"/>
                  <a:gd name="T68" fmla="*/ 698 w 2619"/>
                  <a:gd name="T69" fmla="*/ 1377 h 2404"/>
                  <a:gd name="T70" fmla="*/ 297 w 2619"/>
                  <a:gd name="T71" fmla="*/ 1234 h 2404"/>
                  <a:gd name="T72" fmla="*/ 384 w 2619"/>
                  <a:gd name="T73" fmla="*/ 1316 h 2404"/>
                  <a:gd name="T74" fmla="*/ 752 w 2619"/>
                  <a:gd name="T75" fmla="*/ 1505 h 2404"/>
                  <a:gd name="T76" fmla="*/ 829 w 2619"/>
                  <a:gd name="T77" fmla="*/ 1567 h 2404"/>
                  <a:gd name="T78" fmla="*/ 443 w 2619"/>
                  <a:gd name="T79" fmla="*/ 1463 h 2404"/>
                  <a:gd name="T80" fmla="*/ 163 w 2619"/>
                  <a:gd name="T81" fmla="*/ 1359 h 2404"/>
                  <a:gd name="T82" fmla="*/ 515 w 2619"/>
                  <a:gd name="T83" fmla="*/ 1571 h 2404"/>
                  <a:gd name="T84" fmla="*/ 873 w 2619"/>
                  <a:gd name="T85" fmla="*/ 1724 h 2404"/>
                  <a:gd name="T86" fmla="*/ 586 w 2619"/>
                  <a:gd name="T87" fmla="*/ 1676 h 2404"/>
                  <a:gd name="T88" fmla="*/ 154 w 2619"/>
                  <a:gd name="T89" fmla="*/ 1520 h 2404"/>
                  <a:gd name="T90" fmla="*/ 251 w 2619"/>
                  <a:gd name="T91" fmla="*/ 1610 h 2404"/>
                  <a:gd name="T92" fmla="*/ 647 w 2619"/>
                  <a:gd name="T93" fmla="*/ 1809 h 2404"/>
                  <a:gd name="T94" fmla="*/ 729 w 2619"/>
                  <a:gd name="T95" fmla="*/ 1871 h 2404"/>
                  <a:gd name="T96" fmla="*/ 317 w 2619"/>
                  <a:gd name="T97" fmla="*/ 1768 h 2404"/>
                  <a:gd name="T98" fmla="*/ 3 w 2619"/>
                  <a:gd name="T99" fmla="*/ 1645 h 2404"/>
                  <a:gd name="T100" fmla="*/ 569 w 2619"/>
                  <a:gd name="T101" fmla="*/ 1919 h 2404"/>
                  <a:gd name="T102" fmla="*/ 1082 w 2619"/>
                  <a:gd name="T103" fmla="*/ 2025 h 2404"/>
                  <a:gd name="T104" fmla="*/ 1523 w 2619"/>
                  <a:gd name="T105" fmla="*/ 2105 h 2404"/>
                  <a:gd name="T106" fmla="*/ 1963 w 2619"/>
                  <a:gd name="T107" fmla="*/ 2351 h 2404"/>
                  <a:gd name="T108" fmla="*/ 2170 w 2619"/>
                  <a:gd name="T109" fmla="*/ 1724 h 2404"/>
                  <a:gd name="T110" fmla="*/ 2554 w 2619"/>
                  <a:gd name="T111" fmla="*/ 1088 h 2404"/>
                  <a:gd name="T112" fmla="*/ 2240 w 2619"/>
                  <a:gd name="T113" fmla="*/ 682 h 2404"/>
                  <a:gd name="T114" fmla="*/ 1798 w 2619"/>
                  <a:gd name="T115" fmla="*/ 539 h 2404"/>
                  <a:gd name="T116" fmla="*/ 1321 w 2619"/>
                  <a:gd name="T117" fmla="*/ 417 h 2404"/>
                  <a:gd name="T118" fmla="*/ 783 w 2619"/>
                  <a:gd name="T119" fmla="*/ 71 h 2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619" h="2404">
                    <a:moveTo>
                      <a:pt x="710" y="0"/>
                    </a:moveTo>
                    <a:lnTo>
                      <a:pt x="709" y="4"/>
                    </a:lnTo>
                    <a:lnTo>
                      <a:pt x="708" y="8"/>
                    </a:lnTo>
                    <a:lnTo>
                      <a:pt x="706" y="13"/>
                    </a:lnTo>
                    <a:lnTo>
                      <a:pt x="705" y="18"/>
                    </a:lnTo>
                    <a:lnTo>
                      <a:pt x="753" y="71"/>
                    </a:lnTo>
                    <a:lnTo>
                      <a:pt x="802" y="121"/>
                    </a:lnTo>
                    <a:lnTo>
                      <a:pt x="849" y="167"/>
                    </a:lnTo>
                    <a:lnTo>
                      <a:pt x="895" y="210"/>
                    </a:lnTo>
                    <a:lnTo>
                      <a:pt x="941" y="249"/>
                    </a:lnTo>
                    <a:lnTo>
                      <a:pt x="987" y="286"/>
                    </a:lnTo>
                    <a:lnTo>
                      <a:pt x="1031" y="320"/>
                    </a:lnTo>
                    <a:lnTo>
                      <a:pt x="1076" y="349"/>
                    </a:lnTo>
                    <a:lnTo>
                      <a:pt x="1119" y="378"/>
                    </a:lnTo>
                    <a:lnTo>
                      <a:pt x="1162" y="403"/>
                    </a:lnTo>
                    <a:lnTo>
                      <a:pt x="1204" y="427"/>
                    </a:lnTo>
                    <a:lnTo>
                      <a:pt x="1247" y="449"/>
                    </a:lnTo>
                    <a:lnTo>
                      <a:pt x="1289" y="469"/>
                    </a:lnTo>
                    <a:lnTo>
                      <a:pt x="1330" y="488"/>
                    </a:lnTo>
                    <a:lnTo>
                      <a:pt x="1371" y="506"/>
                    </a:lnTo>
                    <a:lnTo>
                      <a:pt x="1413" y="522"/>
                    </a:lnTo>
                    <a:lnTo>
                      <a:pt x="1368" y="512"/>
                    </a:lnTo>
                    <a:lnTo>
                      <a:pt x="1322" y="502"/>
                    </a:lnTo>
                    <a:lnTo>
                      <a:pt x="1278" y="489"/>
                    </a:lnTo>
                    <a:lnTo>
                      <a:pt x="1232" y="476"/>
                    </a:lnTo>
                    <a:lnTo>
                      <a:pt x="1188" y="461"/>
                    </a:lnTo>
                    <a:lnTo>
                      <a:pt x="1142" y="445"/>
                    </a:lnTo>
                    <a:lnTo>
                      <a:pt x="1095" y="427"/>
                    </a:lnTo>
                    <a:lnTo>
                      <a:pt x="1049" y="407"/>
                    </a:lnTo>
                    <a:lnTo>
                      <a:pt x="1002" y="384"/>
                    </a:lnTo>
                    <a:lnTo>
                      <a:pt x="954" y="361"/>
                    </a:lnTo>
                    <a:lnTo>
                      <a:pt x="906" y="334"/>
                    </a:lnTo>
                    <a:lnTo>
                      <a:pt x="857" y="306"/>
                    </a:lnTo>
                    <a:lnTo>
                      <a:pt x="809" y="275"/>
                    </a:lnTo>
                    <a:lnTo>
                      <a:pt x="759" y="243"/>
                    </a:lnTo>
                    <a:lnTo>
                      <a:pt x="709" y="206"/>
                    </a:lnTo>
                    <a:lnTo>
                      <a:pt x="658" y="169"/>
                    </a:lnTo>
                    <a:lnTo>
                      <a:pt x="656" y="173"/>
                    </a:lnTo>
                    <a:lnTo>
                      <a:pt x="655" y="177"/>
                    </a:lnTo>
                    <a:lnTo>
                      <a:pt x="654" y="181"/>
                    </a:lnTo>
                    <a:lnTo>
                      <a:pt x="652" y="185"/>
                    </a:lnTo>
                    <a:lnTo>
                      <a:pt x="701" y="232"/>
                    </a:lnTo>
                    <a:lnTo>
                      <a:pt x="747" y="275"/>
                    </a:lnTo>
                    <a:lnTo>
                      <a:pt x="794" y="315"/>
                    </a:lnTo>
                    <a:lnTo>
                      <a:pt x="840" y="353"/>
                    </a:lnTo>
                    <a:lnTo>
                      <a:pt x="884" y="390"/>
                    </a:lnTo>
                    <a:lnTo>
                      <a:pt x="929" y="422"/>
                    </a:lnTo>
                    <a:lnTo>
                      <a:pt x="973" y="452"/>
                    </a:lnTo>
                    <a:lnTo>
                      <a:pt x="1016" y="480"/>
                    </a:lnTo>
                    <a:lnTo>
                      <a:pt x="1059" y="507"/>
                    </a:lnTo>
                    <a:lnTo>
                      <a:pt x="1103" y="531"/>
                    </a:lnTo>
                    <a:lnTo>
                      <a:pt x="1144" y="554"/>
                    </a:lnTo>
                    <a:lnTo>
                      <a:pt x="1186" y="574"/>
                    </a:lnTo>
                    <a:lnTo>
                      <a:pt x="1228" y="595"/>
                    </a:lnTo>
                    <a:lnTo>
                      <a:pt x="1268" y="613"/>
                    </a:lnTo>
                    <a:lnTo>
                      <a:pt x="1310" y="631"/>
                    </a:lnTo>
                    <a:lnTo>
                      <a:pt x="1351" y="649"/>
                    </a:lnTo>
                    <a:lnTo>
                      <a:pt x="1306" y="639"/>
                    </a:lnTo>
                    <a:lnTo>
                      <a:pt x="1262" y="628"/>
                    </a:lnTo>
                    <a:lnTo>
                      <a:pt x="1217" y="616"/>
                    </a:lnTo>
                    <a:lnTo>
                      <a:pt x="1173" y="603"/>
                    </a:lnTo>
                    <a:lnTo>
                      <a:pt x="1127" y="589"/>
                    </a:lnTo>
                    <a:lnTo>
                      <a:pt x="1082" y="574"/>
                    </a:lnTo>
                    <a:lnTo>
                      <a:pt x="1037" y="557"/>
                    </a:lnTo>
                    <a:lnTo>
                      <a:pt x="991" y="539"/>
                    </a:lnTo>
                    <a:lnTo>
                      <a:pt x="944" y="519"/>
                    </a:lnTo>
                    <a:lnTo>
                      <a:pt x="896" y="498"/>
                    </a:lnTo>
                    <a:lnTo>
                      <a:pt x="849" y="475"/>
                    </a:lnTo>
                    <a:lnTo>
                      <a:pt x="802" y="449"/>
                    </a:lnTo>
                    <a:lnTo>
                      <a:pt x="753" y="422"/>
                    </a:lnTo>
                    <a:lnTo>
                      <a:pt x="704" y="394"/>
                    </a:lnTo>
                    <a:lnTo>
                      <a:pt x="654" y="363"/>
                    </a:lnTo>
                    <a:lnTo>
                      <a:pt x="604" y="329"/>
                    </a:lnTo>
                    <a:lnTo>
                      <a:pt x="603" y="333"/>
                    </a:lnTo>
                    <a:lnTo>
                      <a:pt x="601" y="337"/>
                    </a:lnTo>
                    <a:lnTo>
                      <a:pt x="600" y="342"/>
                    </a:lnTo>
                    <a:lnTo>
                      <a:pt x="598" y="347"/>
                    </a:lnTo>
                    <a:lnTo>
                      <a:pt x="646" y="387"/>
                    </a:lnTo>
                    <a:lnTo>
                      <a:pt x="690" y="426"/>
                    </a:lnTo>
                    <a:lnTo>
                      <a:pt x="733" y="461"/>
                    </a:lnTo>
                    <a:lnTo>
                      <a:pt x="774" y="493"/>
                    </a:lnTo>
                    <a:lnTo>
                      <a:pt x="814" y="523"/>
                    </a:lnTo>
                    <a:lnTo>
                      <a:pt x="853" y="551"/>
                    </a:lnTo>
                    <a:lnTo>
                      <a:pt x="891" y="577"/>
                    </a:lnTo>
                    <a:lnTo>
                      <a:pt x="929" y="601"/>
                    </a:lnTo>
                    <a:lnTo>
                      <a:pt x="965" y="624"/>
                    </a:lnTo>
                    <a:lnTo>
                      <a:pt x="1002" y="646"/>
                    </a:lnTo>
                    <a:lnTo>
                      <a:pt x="1038" y="666"/>
                    </a:lnTo>
                    <a:lnTo>
                      <a:pt x="1076" y="685"/>
                    </a:lnTo>
                    <a:lnTo>
                      <a:pt x="1112" y="704"/>
                    </a:lnTo>
                    <a:lnTo>
                      <a:pt x="1150" y="721"/>
                    </a:lnTo>
                    <a:lnTo>
                      <a:pt x="1189" y="738"/>
                    </a:lnTo>
                    <a:lnTo>
                      <a:pt x="1228" y="755"/>
                    </a:lnTo>
                    <a:lnTo>
                      <a:pt x="1185" y="746"/>
                    </a:lnTo>
                    <a:lnTo>
                      <a:pt x="1143" y="735"/>
                    </a:lnTo>
                    <a:lnTo>
                      <a:pt x="1101" y="725"/>
                    </a:lnTo>
                    <a:lnTo>
                      <a:pt x="1061" y="713"/>
                    </a:lnTo>
                    <a:lnTo>
                      <a:pt x="1022" y="702"/>
                    </a:lnTo>
                    <a:lnTo>
                      <a:pt x="981" y="689"/>
                    </a:lnTo>
                    <a:lnTo>
                      <a:pt x="942" y="675"/>
                    </a:lnTo>
                    <a:lnTo>
                      <a:pt x="902" y="661"/>
                    </a:lnTo>
                    <a:lnTo>
                      <a:pt x="861" y="644"/>
                    </a:lnTo>
                    <a:lnTo>
                      <a:pt x="821" y="627"/>
                    </a:lnTo>
                    <a:lnTo>
                      <a:pt x="779" y="608"/>
                    </a:lnTo>
                    <a:lnTo>
                      <a:pt x="736" y="588"/>
                    </a:lnTo>
                    <a:lnTo>
                      <a:pt x="691" y="565"/>
                    </a:lnTo>
                    <a:lnTo>
                      <a:pt x="647" y="541"/>
                    </a:lnTo>
                    <a:lnTo>
                      <a:pt x="600" y="514"/>
                    </a:lnTo>
                    <a:lnTo>
                      <a:pt x="550" y="485"/>
                    </a:lnTo>
                    <a:lnTo>
                      <a:pt x="549" y="489"/>
                    </a:lnTo>
                    <a:lnTo>
                      <a:pt x="547" y="493"/>
                    </a:lnTo>
                    <a:lnTo>
                      <a:pt x="545" y="498"/>
                    </a:lnTo>
                    <a:lnTo>
                      <a:pt x="543" y="502"/>
                    </a:lnTo>
                    <a:lnTo>
                      <a:pt x="588" y="538"/>
                    </a:lnTo>
                    <a:lnTo>
                      <a:pt x="628" y="570"/>
                    </a:lnTo>
                    <a:lnTo>
                      <a:pt x="666" y="599"/>
                    </a:lnTo>
                    <a:lnTo>
                      <a:pt x="698" y="624"/>
                    </a:lnTo>
                    <a:lnTo>
                      <a:pt x="729" y="647"/>
                    </a:lnTo>
                    <a:lnTo>
                      <a:pt x="758" y="667"/>
                    </a:lnTo>
                    <a:lnTo>
                      <a:pt x="783" y="686"/>
                    </a:lnTo>
                    <a:lnTo>
                      <a:pt x="809" y="702"/>
                    </a:lnTo>
                    <a:lnTo>
                      <a:pt x="834" y="719"/>
                    </a:lnTo>
                    <a:lnTo>
                      <a:pt x="860" y="733"/>
                    </a:lnTo>
                    <a:lnTo>
                      <a:pt x="886" y="747"/>
                    </a:lnTo>
                    <a:lnTo>
                      <a:pt x="913" y="760"/>
                    </a:lnTo>
                    <a:lnTo>
                      <a:pt x="942" y="774"/>
                    </a:lnTo>
                    <a:lnTo>
                      <a:pt x="973" y="789"/>
                    </a:lnTo>
                    <a:lnTo>
                      <a:pt x="1008" y="804"/>
                    </a:lnTo>
                    <a:lnTo>
                      <a:pt x="1046" y="820"/>
                    </a:lnTo>
                    <a:lnTo>
                      <a:pt x="1004" y="810"/>
                    </a:lnTo>
                    <a:lnTo>
                      <a:pt x="966" y="804"/>
                    </a:lnTo>
                    <a:lnTo>
                      <a:pt x="931" y="795"/>
                    </a:lnTo>
                    <a:lnTo>
                      <a:pt x="900" y="790"/>
                    </a:lnTo>
                    <a:lnTo>
                      <a:pt x="869" y="783"/>
                    </a:lnTo>
                    <a:lnTo>
                      <a:pt x="840" y="777"/>
                    </a:lnTo>
                    <a:lnTo>
                      <a:pt x="811" y="770"/>
                    </a:lnTo>
                    <a:lnTo>
                      <a:pt x="784" y="762"/>
                    </a:lnTo>
                    <a:lnTo>
                      <a:pt x="755" y="754"/>
                    </a:lnTo>
                    <a:lnTo>
                      <a:pt x="725" y="744"/>
                    </a:lnTo>
                    <a:lnTo>
                      <a:pt x="694" y="732"/>
                    </a:lnTo>
                    <a:lnTo>
                      <a:pt x="660" y="719"/>
                    </a:lnTo>
                    <a:lnTo>
                      <a:pt x="624" y="702"/>
                    </a:lnTo>
                    <a:lnTo>
                      <a:pt x="585" y="684"/>
                    </a:lnTo>
                    <a:lnTo>
                      <a:pt x="542" y="662"/>
                    </a:lnTo>
                    <a:lnTo>
                      <a:pt x="493" y="636"/>
                    </a:lnTo>
                    <a:lnTo>
                      <a:pt x="492" y="640"/>
                    </a:lnTo>
                    <a:lnTo>
                      <a:pt x="491" y="643"/>
                    </a:lnTo>
                    <a:lnTo>
                      <a:pt x="488" y="647"/>
                    </a:lnTo>
                    <a:lnTo>
                      <a:pt x="487" y="651"/>
                    </a:lnTo>
                    <a:lnTo>
                      <a:pt x="534" y="685"/>
                    </a:lnTo>
                    <a:lnTo>
                      <a:pt x="580" y="717"/>
                    </a:lnTo>
                    <a:lnTo>
                      <a:pt x="625" y="748"/>
                    </a:lnTo>
                    <a:lnTo>
                      <a:pt x="671" y="777"/>
                    </a:lnTo>
                    <a:lnTo>
                      <a:pt x="716" y="805"/>
                    </a:lnTo>
                    <a:lnTo>
                      <a:pt x="759" y="831"/>
                    </a:lnTo>
                    <a:lnTo>
                      <a:pt x="802" y="856"/>
                    </a:lnTo>
                    <a:lnTo>
                      <a:pt x="845" y="879"/>
                    </a:lnTo>
                    <a:lnTo>
                      <a:pt x="887" y="902"/>
                    </a:lnTo>
                    <a:lnTo>
                      <a:pt x="929" y="924"/>
                    </a:lnTo>
                    <a:lnTo>
                      <a:pt x="970" y="944"/>
                    </a:lnTo>
                    <a:lnTo>
                      <a:pt x="1012" y="964"/>
                    </a:lnTo>
                    <a:lnTo>
                      <a:pt x="1053" y="983"/>
                    </a:lnTo>
                    <a:lnTo>
                      <a:pt x="1093" y="1002"/>
                    </a:lnTo>
                    <a:lnTo>
                      <a:pt x="1134" y="1019"/>
                    </a:lnTo>
                    <a:lnTo>
                      <a:pt x="1174" y="1037"/>
                    </a:lnTo>
                    <a:lnTo>
                      <a:pt x="1131" y="1027"/>
                    </a:lnTo>
                    <a:lnTo>
                      <a:pt x="1086" y="1017"/>
                    </a:lnTo>
                    <a:lnTo>
                      <a:pt x="1043" y="1006"/>
                    </a:lnTo>
                    <a:lnTo>
                      <a:pt x="999" y="994"/>
                    </a:lnTo>
                    <a:lnTo>
                      <a:pt x="954" y="982"/>
                    </a:lnTo>
                    <a:lnTo>
                      <a:pt x="910" y="969"/>
                    </a:lnTo>
                    <a:lnTo>
                      <a:pt x="865" y="955"/>
                    </a:lnTo>
                    <a:lnTo>
                      <a:pt x="820" y="940"/>
                    </a:lnTo>
                    <a:lnTo>
                      <a:pt x="774" y="925"/>
                    </a:lnTo>
                    <a:lnTo>
                      <a:pt x="727" y="909"/>
                    </a:lnTo>
                    <a:lnTo>
                      <a:pt x="679" y="890"/>
                    </a:lnTo>
                    <a:lnTo>
                      <a:pt x="632" y="871"/>
                    </a:lnTo>
                    <a:lnTo>
                      <a:pt x="584" y="851"/>
                    </a:lnTo>
                    <a:lnTo>
                      <a:pt x="535" y="831"/>
                    </a:lnTo>
                    <a:lnTo>
                      <a:pt x="485" y="808"/>
                    </a:lnTo>
                    <a:lnTo>
                      <a:pt x="434" y="783"/>
                    </a:lnTo>
                    <a:lnTo>
                      <a:pt x="433" y="787"/>
                    </a:lnTo>
                    <a:lnTo>
                      <a:pt x="431" y="790"/>
                    </a:lnTo>
                    <a:lnTo>
                      <a:pt x="430" y="794"/>
                    </a:lnTo>
                    <a:lnTo>
                      <a:pt x="429" y="798"/>
                    </a:lnTo>
                    <a:lnTo>
                      <a:pt x="476" y="831"/>
                    </a:lnTo>
                    <a:lnTo>
                      <a:pt x="522" y="860"/>
                    </a:lnTo>
                    <a:lnTo>
                      <a:pt x="567" y="890"/>
                    </a:lnTo>
                    <a:lnTo>
                      <a:pt x="613" y="918"/>
                    </a:lnTo>
                    <a:lnTo>
                      <a:pt x="658" y="944"/>
                    </a:lnTo>
                    <a:lnTo>
                      <a:pt x="702" y="969"/>
                    </a:lnTo>
                    <a:lnTo>
                      <a:pt x="745" y="994"/>
                    </a:lnTo>
                    <a:lnTo>
                      <a:pt x="789" y="1017"/>
                    </a:lnTo>
                    <a:lnTo>
                      <a:pt x="830" y="1038"/>
                    </a:lnTo>
                    <a:lnTo>
                      <a:pt x="873" y="1060"/>
                    </a:lnTo>
                    <a:lnTo>
                      <a:pt x="915" y="1080"/>
                    </a:lnTo>
                    <a:lnTo>
                      <a:pt x="956" y="1099"/>
                    </a:lnTo>
                    <a:lnTo>
                      <a:pt x="997" y="1118"/>
                    </a:lnTo>
                    <a:lnTo>
                      <a:pt x="1038" y="1137"/>
                    </a:lnTo>
                    <a:lnTo>
                      <a:pt x="1078" y="1154"/>
                    </a:lnTo>
                    <a:lnTo>
                      <a:pt x="1119" y="1172"/>
                    </a:lnTo>
                    <a:lnTo>
                      <a:pt x="1076" y="1162"/>
                    </a:lnTo>
                    <a:lnTo>
                      <a:pt x="1033" y="1151"/>
                    </a:lnTo>
                    <a:lnTo>
                      <a:pt x="988" y="1142"/>
                    </a:lnTo>
                    <a:lnTo>
                      <a:pt x="944" y="1130"/>
                    </a:lnTo>
                    <a:lnTo>
                      <a:pt x="899" y="1119"/>
                    </a:lnTo>
                    <a:lnTo>
                      <a:pt x="855" y="1107"/>
                    </a:lnTo>
                    <a:lnTo>
                      <a:pt x="809" y="1093"/>
                    </a:lnTo>
                    <a:lnTo>
                      <a:pt x="763" y="1079"/>
                    </a:lnTo>
                    <a:lnTo>
                      <a:pt x="717" y="1064"/>
                    </a:lnTo>
                    <a:lnTo>
                      <a:pt x="670" y="1048"/>
                    </a:lnTo>
                    <a:lnTo>
                      <a:pt x="623" y="1031"/>
                    </a:lnTo>
                    <a:lnTo>
                      <a:pt x="574" y="1013"/>
                    </a:lnTo>
                    <a:lnTo>
                      <a:pt x="526" y="994"/>
                    </a:lnTo>
                    <a:lnTo>
                      <a:pt x="476" y="973"/>
                    </a:lnTo>
                    <a:lnTo>
                      <a:pt x="425" y="951"/>
                    </a:lnTo>
                    <a:lnTo>
                      <a:pt x="373" y="928"/>
                    </a:lnTo>
                    <a:lnTo>
                      <a:pt x="372" y="932"/>
                    </a:lnTo>
                    <a:lnTo>
                      <a:pt x="371" y="934"/>
                    </a:lnTo>
                    <a:lnTo>
                      <a:pt x="368" y="938"/>
                    </a:lnTo>
                    <a:lnTo>
                      <a:pt x="367" y="942"/>
                    </a:lnTo>
                    <a:lnTo>
                      <a:pt x="415" y="973"/>
                    </a:lnTo>
                    <a:lnTo>
                      <a:pt x="462" y="1003"/>
                    </a:lnTo>
                    <a:lnTo>
                      <a:pt x="508" y="1031"/>
                    </a:lnTo>
                    <a:lnTo>
                      <a:pt x="554" y="1058"/>
                    </a:lnTo>
                    <a:lnTo>
                      <a:pt x="600" y="1085"/>
                    </a:lnTo>
                    <a:lnTo>
                      <a:pt x="644" y="1110"/>
                    </a:lnTo>
                    <a:lnTo>
                      <a:pt x="689" y="1133"/>
                    </a:lnTo>
                    <a:lnTo>
                      <a:pt x="732" y="1155"/>
                    </a:lnTo>
                    <a:lnTo>
                      <a:pt x="775" y="1177"/>
                    </a:lnTo>
                    <a:lnTo>
                      <a:pt x="817" y="1197"/>
                    </a:lnTo>
                    <a:lnTo>
                      <a:pt x="860" y="1218"/>
                    </a:lnTo>
                    <a:lnTo>
                      <a:pt x="902" y="1236"/>
                    </a:lnTo>
                    <a:lnTo>
                      <a:pt x="942" y="1255"/>
                    </a:lnTo>
                    <a:lnTo>
                      <a:pt x="984" y="1273"/>
                    </a:lnTo>
                    <a:lnTo>
                      <a:pt x="1024" y="1290"/>
                    </a:lnTo>
                    <a:lnTo>
                      <a:pt x="1065" y="1308"/>
                    </a:lnTo>
                    <a:lnTo>
                      <a:pt x="1022" y="1298"/>
                    </a:lnTo>
                    <a:lnTo>
                      <a:pt x="977" y="1289"/>
                    </a:lnTo>
                    <a:lnTo>
                      <a:pt x="934" y="1280"/>
                    </a:lnTo>
                    <a:lnTo>
                      <a:pt x="890" y="1269"/>
                    </a:lnTo>
                    <a:lnTo>
                      <a:pt x="844" y="1258"/>
                    </a:lnTo>
                    <a:lnTo>
                      <a:pt x="799" y="1246"/>
                    </a:lnTo>
                    <a:lnTo>
                      <a:pt x="753" y="1232"/>
                    </a:lnTo>
                    <a:lnTo>
                      <a:pt x="708" y="1219"/>
                    </a:lnTo>
                    <a:lnTo>
                      <a:pt x="660" y="1205"/>
                    </a:lnTo>
                    <a:lnTo>
                      <a:pt x="612" y="1189"/>
                    </a:lnTo>
                    <a:lnTo>
                      <a:pt x="563" y="1173"/>
                    </a:lnTo>
                    <a:lnTo>
                      <a:pt x="515" y="1154"/>
                    </a:lnTo>
                    <a:lnTo>
                      <a:pt x="465" y="1135"/>
                    </a:lnTo>
                    <a:lnTo>
                      <a:pt x="414" y="1115"/>
                    </a:lnTo>
                    <a:lnTo>
                      <a:pt x="361" y="1092"/>
                    </a:lnTo>
                    <a:lnTo>
                      <a:pt x="309" y="1069"/>
                    </a:lnTo>
                    <a:lnTo>
                      <a:pt x="307" y="1073"/>
                    </a:lnTo>
                    <a:lnTo>
                      <a:pt x="306" y="1076"/>
                    </a:lnTo>
                    <a:lnTo>
                      <a:pt x="303" y="1080"/>
                    </a:lnTo>
                    <a:lnTo>
                      <a:pt x="302" y="1084"/>
                    </a:lnTo>
                    <a:lnTo>
                      <a:pt x="352" y="1115"/>
                    </a:lnTo>
                    <a:lnTo>
                      <a:pt x="400" y="1145"/>
                    </a:lnTo>
                    <a:lnTo>
                      <a:pt x="448" y="1174"/>
                    </a:lnTo>
                    <a:lnTo>
                      <a:pt x="495" y="1201"/>
                    </a:lnTo>
                    <a:lnTo>
                      <a:pt x="541" y="1227"/>
                    </a:lnTo>
                    <a:lnTo>
                      <a:pt x="586" y="1251"/>
                    </a:lnTo>
                    <a:lnTo>
                      <a:pt x="631" y="1275"/>
                    </a:lnTo>
                    <a:lnTo>
                      <a:pt x="675" y="1297"/>
                    </a:lnTo>
                    <a:lnTo>
                      <a:pt x="720" y="1319"/>
                    </a:lnTo>
                    <a:lnTo>
                      <a:pt x="763" y="1339"/>
                    </a:lnTo>
                    <a:lnTo>
                      <a:pt x="805" y="1359"/>
                    </a:lnTo>
                    <a:lnTo>
                      <a:pt x="848" y="1378"/>
                    </a:lnTo>
                    <a:lnTo>
                      <a:pt x="890" y="1397"/>
                    </a:lnTo>
                    <a:lnTo>
                      <a:pt x="931" y="1414"/>
                    </a:lnTo>
                    <a:lnTo>
                      <a:pt x="973" y="1432"/>
                    </a:lnTo>
                    <a:lnTo>
                      <a:pt x="1014" y="1448"/>
                    </a:lnTo>
                    <a:lnTo>
                      <a:pt x="969" y="1440"/>
                    </a:lnTo>
                    <a:lnTo>
                      <a:pt x="926" y="1431"/>
                    </a:lnTo>
                    <a:lnTo>
                      <a:pt x="882" y="1421"/>
                    </a:lnTo>
                    <a:lnTo>
                      <a:pt x="836" y="1410"/>
                    </a:lnTo>
                    <a:lnTo>
                      <a:pt x="791" y="1400"/>
                    </a:lnTo>
                    <a:lnTo>
                      <a:pt x="744" y="1389"/>
                    </a:lnTo>
                    <a:lnTo>
                      <a:pt x="698" y="1377"/>
                    </a:lnTo>
                    <a:lnTo>
                      <a:pt x="651" y="1363"/>
                    </a:lnTo>
                    <a:lnTo>
                      <a:pt x="603" y="1348"/>
                    </a:lnTo>
                    <a:lnTo>
                      <a:pt x="554" y="1332"/>
                    </a:lnTo>
                    <a:lnTo>
                      <a:pt x="504" y="1316"/>
                    </a:lnTo>
                    <a:lnTo>
                      <a:pt x="454" y="1297"/>
                    </a:lnTo>
                    <a:lnTo>
                      <a:pt x="402" y="1278"/>
                    </a:lnTo>
                    <a:lnTo>
                      <a:pt x="349" y="1257"/>
                    </a:lnTo>
                    <a:lnTo>
                      <a:pt x="297" y="1234"/>
                    </a:lnTo>
                    <a:lnTo>
                      <a:pt x="241" y="1209"/>
                    </a:lnTo>
                    <a:lnTo>
                      <a:pt x="240" y="1213"/>
                    </a:lnTo>
                    <a:lnTo>
                      <a:pt x="237" y="1216"/>
                    </a:lnTo>
                    <a:lnTo>
                      <a:pt x="236" y="1220"/>
                    </a:lnTo>
                    <a:lnTo>
                      <a:pt x="233" y="1223"/>
                    </a:lnTo>
                    <a:lnTo>
                      <a:pt x="284" y="1255"/>
                    </a:lnTo>
                    <a:lnTo>
                      <a:pt x="334" y="1286"/>
                    </a:lnTo>
                    <a:lnTo>
                      <a:pt x="384" y="1316"/>
                    </a:lnTo>
                    <a:lnTo>
                      <a:pt x="433" y="1344"/>
                    </a:lnTo>
                    <a:lnTo>
                      <a:pt x="481" y="1371"/>
                    </a:lnTo>
                    <a:lnTo>
                      <a:pt x="527" y="1397"/>
                    </a:lnTo>
                    <a:lnTo>
                      <a:pt x="574" y="1421"/>
                    </a:lnTo>
                    <a:lnTo>
                      <a:pt x="619" y="1443"/>
                    </a:lnTo>
                    <a:lnTo>
                      <a:pt x="665" y="1466"/>
                    </a:lnTo>
                    <a:lnTo>
                      <a:pt x="708" y="1486"/>
                    </a:lnTo>
                    <a:lnTo>
                      <a:pt x="752" y="1505"/>
                    </a:lnTo>
                    <a:lnTo>
                      <a:pt x="795" y="1524"/>
                    </a:lnTo>
                    <a:lnTo>
                      <a:pt x="838" y="1542"/>
                    </a:lnTo>
                    <a:lnTo>
                      <a:pt x="880" y="1559"/>
                    </a:lnTo>
                    <a:lnTo>
                      <a:pt x="922" y="1575"/>
                    </a:lnTo>
                    <a:lnTo>
                      <a:pt x="964" y="1591"/>
                    </a:lnTo>
                    <a:lnTo>
                      <a:pt x="919" y="1583"/>
                    </a:lnTo>
                    <a:lnTo>
                      <a:pt x="875" y="1575"/>
                    </a:lnTo>
                    <a:lnTo>
                      <a:pt x="829" y="1567"/>
                    </a:lnTo>
                    <a:lnTo>
                      <a:pt x="783" y="1557"/>
                    </a:lnTo>
                    <a:lnTo>
                      <a:pt x="737" y="1548"/>
                    </a:lnTo>
                    <a:lnTo>
                      <a:pt x="690" y="1536"/>
                    </a:lnTo>
                    <a:lnTo>
                      <a:pt x="643" y="1524"/>
                    </a:lnTo>
                    <a:lnTo>
                      <a:pt x="594" y="1510"/>
                    </a:lnTo>
                    <a:lnTo>
                      <a:pt x="545" y="1497"/>
                    </a:lnTo>
                    <a:lnTo>
                      <a:pt x="495" y="1480"/>
                    </a:lnTo>
                    <a:lnTo>
                      <a:pt x="443" y="1463"/>
                    </a:lnTo>
                    <a:lnTo>
                      <a:pt x="391" y="1443"/>
                    </a:lnTo>
                    <a:lnTo>
                      <a:pt x="337" y="1422"/>
                    </a:lnTo>
                    <a:lnTo>
                      <a:pt x="282" y="1400"/>
                    </a:lnTo>
                    <a:lnTo>
                      <a:pt x="226" y="1375"/>
                    </a:lnTo>
                    <a:lnTo>
                      <a:pt x="168" y="1348"/>
                    </a:lnTo>
                    <a:lnTo>
                      <a:pt x="167" y="1352"/>
                    </a:lnTo>
                    <a:lnTo>
                      <a:pt x="166" y="1355"/>
                    </a:lnTo>
                    <a:lnTo>
                      <a:pt x="163" y="1359"/>
                    </a:lnTo>
                    <a:lnTo>
                      <a:pt x="162" y="1363"/>
                    </a:lnTo>
                    <a:lnTo>
                      <a:pt x="216" y="1398"/>
                    </a:lnTo>
                    <a:lnTo>
                      <a:pt x="268" y="1431"/>
                    </a:lnTo>
                    <a:lnTo>
                      <a:pt x="319" y="1463"/>
                    </a:lnTo>
                    <a:lnTo>
                      <a:pt x="369" y="1491"/>
                    </a:lnTo>
                    <a:lnTo>
                      <a:pt x="419" y="1520"/>
                    </a:lnTo>
                    <a:lnTo>
                      <a:pt x="468" y="1545"/>
                    </a:lnTo>
                    <a:lnTo>
                      <a:pt x="515" y="1571"/>
                    </a:lnTo>
                    <a:lnTo>
                      <a:pt x="562" y="1594"/>
                    </a:lnTo>
                    <a:lnTo>
                      <a:pt x="608" y="1615"/>
                    </a:lnTo>
                    <a:lnTo>
                      <a:pt x="654" y="1637"/>
                    </a:lnTo>
                    <a:lnTo>
                      <a:pt x="698" y="1656"/>
                    </a:lnTo>
                    <a:lnTo>
                      <a:pt x="743" y="1675"/>
                    </a:lnTo>
                    <a:lnTo>
                      <a:pt x="787" y="1692"/>
                    </a:lnTo>
                    <a:lnTo>
                      <a:pt x="830" y="1708"/>
                    </a:lnTo>
                    <a:lnTo>
                      <a:pt x="873" y="1724"/>
                    </a:lnTo>
                    <a:lnTo>
                      <a:pt x="915" y="1739"/>
                    </a:lnTo>
                    <a:lnTo>
                      <a:pt x="869" y="1733"/>
                    </a:lnTo>
                    <a:lnTo>
                      <a:pt x="825" y="1726"/>
                    </a:lnTo>
                    <a:lnTo>
                      <a:pt x="778" y="1718"/>
                    </a:lnTo>
                    <a:lnTo>
                      <a:pt x="732" y="1710"/>
                    </a:lnTo>
                    <a:lnTo>
                      <a:pt x="685" y="1699"/>
                    </a:lnTo>
                    <a:lnTo>
                      <a:pt x="636" y="1688"/>
                    </a:lnTo>
                    <a:lnTo>
                      <a:pt x="586" y="1676"/>
                    </a:lnTo>
                    <a:lnTo>
                      <a:pt x="536" y="1662"/>
                    </a:lnTo>
                    <a:lnTo>
                      <a:pt x="487" y="1648"/>
                    </a:lnTo>
                    <a:lnTo>
                      <a:pt x="434" y="1631"/>
                    </a:lnTo>
                    <a:lnTo>
                      <a:pt x="380" y="1613"/>
                    </a:lnTo>
                    <a:lnTo>
                      <a:pt x="326" y="1592"/>
                    </a:lnTo>
                    <a:lnTo>
                      <a:pt x="270" y="1571"/>
                    </a:lnTo>
                    <a:lnTo>
                      <a:pt x="213" y="1546"/>
                    </a:lnTo>
                    <a:lnTo>
                      <a:pt x="154" y="1520"/>
                    </a:lnTo>
                    <a:lnTo>
                      <a:pt x="93" y="1490"/>
                    </a:lnTo>
                    <a:lnTo>
                      <a:pt x="92" y="1493"/>
                    </a:lnTo>
                    <a:lnTo>
                      <a:pt x="89" y="1497"/>
                    </a:lnTo>
                    <a:lnTo>
                      <a:pt x="88" y="1501"/>
                    </a:lnTo>
                    <a:lnTo>
                      <a:pt x="85" y="1503"/>
                    </a:lnTo>
                    <a:lnTo>
                      <a:pt x="142" y="1541"/>
                    </a:lnTo>
                    <a:lnTo>
                      <a:pt x="197" y="1577"/>
                    </a:lnTo>
                    <a:lnTo>
                      <a:pt x="251" y="1610"/>
                    </a:lnTo>
                    <a:lnTo>
                      <a:pt x="305" y="1642"/>
                    </a:lnTo>
                    <a:lnTo>
                      <a:pt x="356" y="1671"/>
                    </a:lnTo>
                    <a:lnTo>
                      <a:pt x="407" y="1699"/>
                    </a:lnTo>
                    <a:lnTo>
                      <a:pt x="457" y="1724"/>
                    </a:lnTo>
                    <a:lnTo>
                      <a:pt x="505" y="1747"/>
                    </a:lnTo>
                    <a:lnTo>
                      <a:pt x="554" y="1770"/>
                    </a:lnTo>
                    <a:lnTo>
                      <a:pt x="601" y="1791"/>
                    </a:lnTo>
                    <a:lnTo>
                      <a:pt x="647" y="1809"/>
                    </a:lnTo>
                    <a:lnTo>
                      <a:pt x="693" y="1828"/>
                    </a:lnTo>
                    <a:lnTo>
                      <a:pt x="737" y="1844"/>
                    </a:lnTo>
                    <a:lnTo>
                      <a:pt x="782" y="1861"/>
                    </a:lnTo>
                    <a:lnTo>
                      <a:pt x="826" y="1875"/>
                    </a:lnTo>
                    <a:lnTo>
                      <a:pt x="869" y="1889"/>
                    </a:lnTo>
                    <a:lnTo>
                      <a:pt x="824" y="1884"/>
                    </a:lnTo>
                    <a:lnTo>
                      <a:pt x="776" y="1878"/>
                    </a:lnTo>
                    <a:lnTo>
                      <a:pt x="729" y="1871"/>
                    </a:lnTo>
                    <a:lnTo>
                      <a:pt x="681" y="1865"/>
                    </a:lnTo>
                    <a:lnTo>
                      <a:pt x="632" y="1855"/>
                    </a:lnTo>
                    <a:lnTo>
                      <a:pt x="582" y="1846"/>
                    </a:lnTo>
                    <a:lnTo>
                      <a:pt x="531" y="1834"/>
                    </a:lnTo>
                    <a:lnTo>
                      <a:pt x="480" y="1820"/>
                    </a:lnTo>
                    <a:lnTo>
                      <a:pt x="426" y="1804"/>
                    </a:lnTo>
                    <a:lnTo>
                      <a:pt x="372" y="1786"/>
                    </a:lnTo>
                    <a:lnTo>
                      <a:pt x="317" y="1768"/>
                    </a:lnTo>
                    <a:lnTo>
                      <a:pt x="259" y="1746"/>
                    </a:lnTo>
                    <a:lnTo>
                      <a:pt x="199" y="1722"/>
                    </a:lnTo>
                    <a:lnTo>
                      <a:pt x="139" y="1695"/>
                    </a:lnTo>
                    <a:lnTo>
                      <a:pt x="77" y="1664"/>
                    </a:lnTo>
                    <a:lnTo>
                      <a:pt x="12" y="1631"/>
                    </a:lnTo>
                    <a:lnTo>
                      <a:pt x="9" y="1637"/>
                    </a:lnTo>
                    <a:lnTo>
                      <a:pt x="7" y="1641"/>
                    </a:lnTo>
                    <a:lnTo>
                      <a:pt x="3" y="1645"/>
                    </a:lnTo>
                    <a:lnTo>
                      <a:pt x="0" y="1650"/>
                    </a:lnTo>
                    <a:lnTo>
                      <a:pt x="90" y="1704"/>
                    </a:lnTo>
                    <a:lnTo>
                      <a:pt x="177" y="1751"/>
                    </a:lnTo>
                    <a:lnTo>
                      <a:pt x="260" y="1795"/>
                    </a:lnTo>
                    <a:lnTo>
                      <a:pt x="341" y="1832"/>
                    </a:lnTo>
                    <a:lnTo>
                      <a:pt x="419" y="1865"/>
                    </a:lnTo>
                    <a:lnTo>
                      <a:pt x="495" y="1893"/>
                    </a:lnTo>
                    <a:lnTo>
                      <a:pt x="569" y="1919"/>
                    </a:lnTo>
                    <a:lnTo>
                      <a:pt x="639" y="1940"/>
                    </a:lnTo>
                    <a:lnTo>
                      <a:pt x="708" y="1959"/>
                    </a:lnTo>
                    <a:lnTo>
                      <a:pt x="775" y="1974"/>
                    </a:lnTo>
                    <a:lnTo>
                      <a:pt x="840" y="1987"/>
                    </a:lnTo>
                    <a:lnTo>
                      <a:pt x="903" y="2000"/>
                    </a:lnTo>
                    <a:lnTo>
                      <a:pt x="964" y="2009"/>
                    </a:lnTo>
                    <a:lnTo>
                      <a:pt x="1024" y="2017"/>
                    </a:lnTo>
                    <a:lnTo>
                      <a:pt x="1082" y="2025"/>
                    </a:lnTo>
                    <a:lnTo>
                      <a:pt x="1140" y="2033"/>
                    </a:lnTo>
                    <a:lnTo>
                      <a:pt x="1197" y="2040"/>
                    </a:lnTo>
                    <a:lnTo>
                      <a:pt x="1254" y="2048"/>
                    </a:lnTo>
                    <a:lnTo>
                      <a:pt x="1307" y="2056"/>
                    </a:lnTo>
                    <a:lnTo>
                      <a:pt x="1363" y="2066"/>
                    </a:lnTo>
                    <a:lnTo>
                      <a:pt x="1417" y="2076"/>
                    </a:lnTo>
                    <a:lnTo>
                      <a:pt x="1471" y="2090"/>
                    </a:lnTo>
                    <a:lnTo>
                      <a:pt x="1523" y="2105"/>
                    </a:lnTo>
                    <a:lnTo>
                      <a:pt x="1577" y="2122"/>
                    </a:lnTo>
                    <a:lnTo>
                      <a:pt x="1631" y="2144"/>
                    </a:lnTo>
                    <a:lnTo>
                      <a:pt x="1685" y="2168"/>
                    </a:lnTo>
                    <a:lnTo>
                      <a:pt x="1739" y="2195"/>
                    </a:lnTo>
                    <a:lnTo>
                      <a:pt x="1793" y="2227"/>
                    </a:lnTo>
                    <a:lnTo>
                      <a:pt x="1849" y="2264"/>
                    </a:lnTo>
                    <a:lnTo>
                      <a:pt x="1905" y="2306"/>
                    </a:lnTo>
                    <a:lnTo>
                      <a:pt x="1963" y="2351"/>
                    </a:lnTo>
                    <a:lnTo>
                      <a:pt x="2021" y="2404"/>
                    </a:lnTo>
                    <a:lnTo>
                      <a:pt x="2031" y="2300"/>
                    </a:lnTo>
                    <a:lnTo>
                      <a:pt x="2046" y="2199"/>
                    </a:lnTo>
                    <a:lnTo>
                      <a:pt x="2064" y="2099"/>
                    </a:lnTo>
                    <a:lnTo>
                      <a:pt x="2085" y="2002"/>
                    </a:lnTo>
                    <a:lnTo>
                      <a:pt x="2109" y="1908"/>
                    </a:lnTo>
                    <a:lnTo>
                      <a:pt x="2138" y="1815"/>
                    </a:lnTo>
                    <a:lnTo>
                      <a:pt x="2170" y="1724"/>
                    </a:lnTo>
                    <a:lnTo>
                      <a:pt x="2207" y="1637"/>
                    </a:lnTo>
                    <a:lnTo>
                      <a:pt x="2246" y="1551"/>
                    </a:lnTo>
                    <a:lnTo>
                      <a:pt x="2287" y="1467"/>
                    </a:lnTo>
                    <a:lnTo>
                      <a:pt x="2335" y="1386"/>
                    </a:lnTo>
                    <a:lnTo>
                      <a:pt x="2384" y="1308"/>
                    </a:lnTo>
                    <a:lnTo>
                      <a:pt x="2437" y="1232"/>
                    </a:lnTo>
                    <a:lnTo>
                      <a:pt x="2494" y="1158"/>
                    </a:lnTo>
                    <a:lnTo>
                      <a:pt x="2554" y="1088"/>
                    </a:lnTo>
                    <a:lnTo>
                      <a:pt x="2619" y="1019"/>
                    </a:lnTo>
                    <a:lnTo>
                      <a:pt x="2565" y="952"/>
                    </a:lnTo>
                    <a:lnTo>
                      <a:pt x="2510" y="893"/>
                    </a:lnTo>
                    <a:lnTo>
                      <a:pt x="2456" y="840"/>
                    </a:lnTo>
                    <a:lnTo>
                      <a:pt x="2402" y="793"/>
                    </a:lnTo>
                    <a:lnTo>
                      <a:pt x="2348" y="751"/>
                    </a:lnTo>
                    <a:lnTo>
                      <a:pt x="2294" y="715"/>
                    </a:lnTo>
                    <a:lnTo>
                      <a:pt x="2240" y="682"/>
                    </a:lnTo>
                    <a:lnTo>
                      <a:pt x="2186" y="655"/>
                    </a:lnTo>
                    <a:lnTo>
                      <a:pt x="2131" y="631"/>
                    </a:lnTo>
                    <a:lnTo>
                      <a:pt x="2077" y="611"/>
                    </a:lnTo>
                    <a:lnTo>
                      <a:pt x="2022" y="593"/>
                    </a:lnTo>
                    <a:lnTo>
                      <a:pt x="1967" y="577"/>
                    </a:lnTo>
                    <a:lnTo>
                      <a:pt x="1910" y="564"/>
                    </a:lnTo>
                    <a:lnTo>
                      <a:pt x="1855" y="550"/>
                    </a:lnTo>
                    <a:lnTo>
                      <a:pt x="1798" y="539"/>
                    </a:lnTo>
                    <a:lnTo>
                      <a:pt x="1740" y="527"/>
                    </a:lnTo>
                    <a:lnTo>
                      <a:pt x="1682" y="516"/>
                    </a:lnTo>
                    <a:lnTo>
                      <a:pt x="1624" y="504"/>
                    </a:lnTo>
                    <a:lnTo>
                      <a:pt x="1565" y="491"/>
                    </a:lnTo>
                    <a:lnTo>
                      <a:pt x="1506" y="476"/>
                    </a:lnTo>
                    <a:lnTo>
                      <a:pt x="1445" y="458"/>
                    </a:lnTo>
                    <a:lnTo>
                      <a:pt x="1383" y="440"/>
                    </a:lnTo>
                    <a:lnTo>
                      <a:pt x="1321" y="417"/>
                    </a:lnTo>
                    <a:lnTo>
                      <a:pt x="1258" y="391"/>
                    </a:lnTo>
                    <a:lnTo>
                      <a:pt x="1193" y="361"/>
                    </a:lnTo>
                    <a:lnTo>
                      <a:pt x="1127" y="326"/>
                    </a:lnTo>
                    <a:lnTo>
                      <a:pt x="1061" y="287"/>
                    </a:lnTo>
                    <a:lnTo>
                      <a:pt x="993" y="243"/>
                    </a:lnTo>
                    <a:lnTo>
                      <a:pt x="925" y="191"/>
                    </a:lnTo>
                    <a:lnTo>
                      <a:pt x="855" y="135"/>
                    </a:lnTo>
                    <a:lnTo>
                      <a:pt x="783" y="71"/>
                    </a:ln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7F9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263" y="1176"/>
                <a:ext cx="825" cy="910"/>
              </a:xfrm>
              <a:custGeom>
                <a:avLst/>
                <a:gdLst>
                  <a:gd name="T0" fmla="*/ 825 w 825"/>
                  <a:gd name="T1" fmla="*/ 0 h 910"/>
                  <a:gd name="T2" fmla="*/ 0 w 825"/>
                  <a:gd name="T3" fmla="*/ 0 h 910"/>
                  <a:gd name="T4" fmla="*/ 0 w 825"/>
                  <a:gd name="T5" fmla="*/ 840 h 910"/>
                  <a:gd name="T6" fmla="*/ 242 w 825"/>
                  <a:gd name="T7" fmla="*/ 840 h 910"/>
                  <a:gd name="T8" fmla="*/ 302 w 825"/>
                  <a:gd name="T9" fmla="*/ 910 h 910"/>
                  <a:gd name="T10" fmla="*/ 532 w 825"/>
                  <a:gd name="T11" fmla="*/ 910 h 910"/>
                  <a:gd name="T12" fmla="*/ 597 w 825"/>
                  <a:gd name="T13" fmla="*/ 840 h 910"/>
                  <a:gd name="T14" fmla="*/ 825 w 825"/>
                  <a:gd name="T15" fmla="*/ 840 h 910"/>
                  <a:gd name="T16" fmla="*/ 825 w 825"/>
                  <a:gd name="T17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5" h="910">
                    <a:moveTo>
                      <a:pt x="825" y="0"/>
                    </a:moveTo>
                    <a:lnTo>
                      <a:pt x="0" y="0"/>
                    </a:lnTo>
                    <a:lnTo>
                      <a:pt x="0" y="840"/>
                    </a:lnTo>
                    <a:lnTo>
                      <a:pt x="242" y="840"/>
                    </a:lnTo>
                    <a:lnTo>
                      <a:pt x="302" y="910"/>
                    </a:lnTo>
                    <a:lnTo>
                      <a:pt x="532" y="910"/>
                    </a:lnTo>
                    <a:lnTo>
                      <a:pt x="597" y="840"/>
                    </a:lnTo>
                    <a:lnTo>
                      <a:pt x="825" y="840"/>
                    </a:lnTo>
                    <a:lnTo>
                      <a:pt x="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3310" y="1223"/>
                <a:ext cx="732" cy="816"/>
              </a:xfrm>
              <a:custGeom>
                <a:avLst/>
                <a:gdLst>
                  <a:gd name="T0" fmla="*/ 465 w 732"/>
                  <a:gd name="T1" fmla="*/ 816 h 816"/>
                  <a:gd name="T2" fmla="*/ 276 w 732"/>
                  <a:gd name="T3" fmla="*/ 816 h 816"/>
                  <a:gd name="T4" fmla="*/ 217 w 732"/>
                  <a:gd name="T5" fmla="*/ 746 h 816"/>
                  <a:gd name="T6" fmla="*/ 0 w 732"/>
                  <a:gd name="T7" fmla="*/ 746 h 816"/>
                  <a:gd name="T8" fmla="*/ 0 w 732"/>
                  <a:gd name="T9" fmla="*/ 0 h 816"/>
                  <a:gd name="T10" fmla="*/ 732 w 732"/>
                  <a:gd name="T11" fmla="*/ 0 h 816"/>
                  <a:gd name="T12" fmla="*/ 732 w 732"/>
                  <a:gd name="T13" fmla="*/ 746 h 816"/>
                  <a:gd name="T14" fmla="*/ 530 w 732"/>
                  <a:gd name="T15" fmla="*/ 746 h 816"/>
                  <a:gd name="T16" fmla="*/ 465 w 732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2" h="816">
                    <a:moveTo>
                      <a:pt x="465" y="816"/>
                    </a:moveTo>
                    <a:lnTo>
                      <a:pt x="276" y="816"/>
                    </a:lnTo>
                    <a:lnTo>
                      <a:pt x="217" y="746"/>
                    </a:lnTo>
                    <a:lnTo>
                      <a:pt x="0" y="746"/>
                    </a:lnTo>
                    <a:lnTo>
                      <a:pt x="0" y="0"/>
                    </a:lnTo>
                    <a:lnTo>
                      <a:pt x="732" y="0"/>
                    </a:lnTo>
                    <a:lnTo>
                      <a:pt x="732" y="746"/>
                    </a:lnTo>
                    <a:lnTo>
                      <a:pt x="530" y="746"/>
                    </a:lnTo>
                    <a:lnTo>
                      <a:pt x="465" y="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117" y="2132"/>
                <a:ext cx="1091" cy="3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64" y="2179"/>
                <a:ext cx="998" cy="2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3779" y="2268"/>
                <a:ext cx="288" cy="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27" y="1953"/>
                <a:ext cx="105" cy="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697" y="1612"/>
                <a:ext cx="581" cy="892"/>
              </a:xfrm>
              <a:custGeom>
                <a:avLst/>
                <a:gdLst>
                  <a:gd name="T0" fmla="*/ 110 w 581"/>
                  <a:gd name="T1" fmla="*/ 509 h 892"/>
                  <a:gd name="T2" fmla="*/ 60 w 581"/>
                  <a:gd name="T3" fmla="*/ 542 h 892"/>
                  <a:gd name="T4" fmla="*/ 22 w 581"/>
                  <a:gd name="T5" fmla="*/ 593 h 892"/>
                  <a:gd name="T6" fmla="*/ 2 w 581"/>
                  <a:gd name="T7" fmla="*/ 659 h 892"/>
                  <a:gd name="T8" fmla="*/ 1 w 581"/>
                  <a:gd name="T9" fmla="*/ 717 h 892"/>
                  <a:gd name="T10" fmla="*/ 9 w 581"/>
                  <a:gd name="T11" fmla="*/ 760 h 892"/>
                  <a:gd name="T12" fmla="*/ 24 w 581"/>
                  <a:gd name="T13" fmla="*/ 799 h 892"/>
                  <a:gd name="T14" fmla="*/ 45 w 581"/>
                  <a:gd name="T15" fmla="*/ 833 h 892"/>
                  <a:gd name="T16" fmla="*/ 70 w 581"/>
                  <a:gd name="T17" fmla="*/ 857 h 892"/>
                  <a:gd name="T18" fmla="*/ 94 w 581"/>
                  <a:gd name="T19" fmla="*/ 875 h 892"/>
                  <a:gd name="T20" fmla="*/ 118 w 581"/>
                  <a:gd name="T21" fmla="*/ 885 h 892"/>
                  <a:gd name="T22" fmla="*/ 145 w 581"/>
                  <a:gd name="T23" fmla="*/ 891 h 892"/>
                  <a:gd name="T24" fmla="*/ 172 w 581"/>
                  <a:gd name="T25" fmla="*/ 891 h 892"/>
                  <a:gd name="T26" fmla="*/ 199 w 581"/>
                  <a:gd name="T27" fmla="*/ 885 h 892"/>
                  <a:gd name="T28" fmla="*/ 225 w 581"/>
                  <a:gd name="T29" fmla="*/ 875 h 892"/>
                  <a:gd name="T30" fmla="*/ 249 w 581"/>
                  <a:gd name="T31" fmla="*/ 857 h 892"/>
                  <a:gd name="T32" fmla="*/ 273 w 581"/>
                  <a:gd name="T33" fmla="*/ 833 h 892"/>
                  <a:gd name="T34" fmla="*/ 295 w 581"/>
                  <a:gd name="T35" fmla="*/ 799 h 892"/>
                  <a:gd name="T36" fmla="*/ 310 w 581"/>
                  <a:gd name="T37" fmla="*/ 760 h 892"/>
                  <a:gd name="T38" fmla="*/ 318 w 581"/>
                  <a:gd name="T39" fmla="*/ 717 h 892"/>
                  <a:gd name="T40" fmla="*/ 318 w 581"/>
                  <a:gd name="T41" fmla="*/ 674 h 892"/>
                  <a:gd name="T42" fmla="*/ 310 w 581"/>
                  <a:gd name="T43" fmla="*/ 631 h 892"/>
                  <a:gd name="T44" fmla="*/ 295 w 581"/>
                  <a:gd name="T45" fmla="*/ 591 h 892"/>
                  <a:gd name="T46" fmla="*/ 273 w 581"/>
                  <a:gd name="T47" fmla="*/ 558 h 892"/>
                  <a:gd name="T48" fmla="*/ 252 w 581"/>
                  <a:gd name="T49" fmla="*/ 535 h 892"/>
                  <a:gd name="T50" fmla="*/ 234 w 581"/>
                  <a:gd name="T51" fmla="*/ 521 h 892"/>
                  <a:gd name="T52" fmla="*/ 215 w 581"/>
                  <a:gd name="T53" fmla="*/ 511 h 892"/>
                  <a:gd name="T54" fmla="*/ 195 w 581"/>
                  <a:gd name="T55" fmla="*/ 504 h 892"/>
                  <a:gd name="T56" fmla="*/ 188 w 581"/>
                  <a:gd name="T57" fmla="*/ 454 h 892"/>
                  <a:gd name="T58" fmla="*/ 211 w 581"/>
                  <a:gd name="T59" fmla="*/ 361 h 892"/>
                  <a:gd name="T60" fmla="*/ 252 w 581"/>
                  <a:gd name="T61" fmla="*/ 272 h 892"/>
                  <a:gd name="T62" fmla="*/ 306 w 581"/>
                  <a:gd name="T63" fmla="*/ 192 h 892"/>
                  <a:gd name="T64" fmla="*/ 347 w 581"/>
                  <a:gd name="T65" fmla="*/ 148 h 892"/>
                  <a:gd name="T66" fmla="*/ 369 w 581"/>
                  <a:gd name="T67" fmla="*/ 128 h 892"/>
                  <a:gd name="T68" fmla="*/ 394 w 581"/>
                  <a:gd name="T69" fmla="*/ 109 h 892"/>
                  <a:gd name="T70" fmla="*/ 421 w 581"/>
                  <a:gd name="T71" fmla="*/ 91 h 892"/>
                  <a:gd name="T72" fmla="*/ 452 w 581"/>
                  <a:gd name="T73" fmla="*/ 75 h 892"/>
                  <a:gd name="T74" fmla="*/ 486 w 581"/>
                  <a:gd name="T75" fmla="*/ 62 h 892"/>
                  <a:gd name="T76" fmla="*/ 521 w 581"/>
                  <a:gd name="T77" fmla="*/ 52 h 892"/>
                  <a:gd name="T78" fmla="*/ 560 w 581"/>
                  <a:gd name="T79" fmla="*/ 48 h 892"/>
                  <a:gd name="T80" fmla="*/ 581 w 581"/>
                  <a:gd name="T81" fmla="*/ 0 h 892"/>
                  <a:gd name="T82" fmla="*/ 492 w 581"/>
                  <a:gd name="T83" fmla="*/ 12 h 892"/>
                  <a:gd name="T84" fmla="*/ 409 w 581"/>
                  <a:gd name="T85" fmla="*/ 44 h 892"/>
                  <a:gd name="T86" fmla="*/ 335 w 581"/>
                  <a:gd name="T87" fmla="*/ 95 h 892"/>
                  <a:gd name="T88" fmla="*/ 270 w 581"/>
                  <a:gd name="T89" fmla="*/ 160 h 892"/>
                  <a:gd name="T90" fmla="*/ 218 w 581"/>
                  <a:gd name="T91" fmla="*/ 237 h 892"/>
                  <a:gd name="T92" fmla="*/ 176 w 581"/>
                  <a:gd name="T93" fmla="*/ 320 h 892"/>
                  <a:gd name="T94" fmla="*/ 151 w 581"/>
                  <a:gd name="T95" fmla="*/ 411 h 892"/>
                  <a:gd name="T96" fmla="*/ 138 w 581"/>
                  <a:gd name="T97" fmla="*/ 50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81" h="892">
                    <a:moveTo>
                      <a:pt x="138" y="501"/>
                    </a:moveTo>
                    <a:lnTo>
                      <a:pt x="110" y="509"/>
                    </a:lnTo>
                    <a:lnTo>
                      <a:pt x="83" y="523"/>
                    </a:lnTo>
                    <a:lnTo>
                      <a:pt x="60" y="542"/>
                    </a:lnTo>
                    <a:lnTo>
                      <a:pt x="40" y="566"/>
                    </a:lnTo>
                    <a:lnTo>
                      <a:pt x="22" y="593"/>
                    </a:lnTo>
                    <a:lnTo>
                      <a:pt x="10" y="625"/>
                    </a:lnTo>
                    <a:lnTo>
                      <a:pt x="2" y="659"/>
                    </a:lnTo>
                    <a:lnTo>
                      <a:pt x="0" y="695"/>
                    </a:lnTo>
                    <a:lnTo>
                      <a:pt x="1" y="717"/>
                    </a:lnTo>
                    <a:lnTo>
                      <a:pt x="4" y="738"/>
                    </a:lnTo>
                    <a:lnTo>
                      <a:pt x="9" y="760"/>
                    </a:lnTo>
                    <a:lnTo>
                      <a:pt x="16" y="779"/>
                    </a:lnTo>
                    <a:lnTo>
                      <a:pt x="24" y="799"/>
                    </a:lnTo>
                    <a:lnTo>
                      <a:pt x="33" y="817"/>
                    </a:lnTo>
                    <a:lnTo>
                      <a:pt x="45" y="833"/>
                    </a:lnTo>
                    <a:lnTo>
                      <a:pt x="59" y="848"/>
                    </a:lnTo>
                    <a:lnTo>
                      <a:pt x="70" y="857"/>
                    </a:lnTo>
                    <a:lnTo>
                      <a:pt x="82" y="866"/>
                    </a:lnTo>
                    <a:lnTo>
                      <a:pt x="94" y="875"/>
                    </a:lnTo>
                    <a:lnTo>
                      <a:pt x="106" y="880"/>
                    </a:lnTo>
                    <a:lnTo>
                      <a:pt x="118" y="885"/>
                    </a:lnTo>
                    <a:lnTo>
                      <a:pt x="132" y="889"/>
                    </a:lnTo>
                    <a:lnTo>
                      <a:pt x="145" y="891"/>
                    </a:lnTo>
                    <a:lnTo>
                      <a:pt x="159" y="892"/>
                    </a:lnTo>
                    <a:lnTo>
                      <a:pt x="172" y="891"/>
                    </a:lnTo>
                    <a:lnTo>
                      <a:pt x="187" y="889"/>
                    </a:lnTo>
                    <a:lnTo>
                      <a:pt x="199" y="885"/>
                    </a:lnTo>
                    <a:lnTo>
                      <a:pt x="213" y="880"/>
                    </a:lnTo>
                    <a:lnTo>
                      <a:pt x="225" y="875"/>
                    </a:lnTo>
                    <a:lnTo>
                      <a:pt x="237" y="866"/>
                    </a:lnTo>
                    <a:lnTo>
                      <a:pt x="249" y="857"/>
                    </a:lnTo>
                    <a:lnTo>
                      <a:pt x="260" y="848"/>
                    </a:lnTo>
                    <a:lnTo>
                      <a:pt x="273" y="833"/>
                    </a:lnTo>
                    <a:lnTo>
                      <a:pt x="285" y="817"/>
                    </a:lnTo>
                    <a:lnTo>
                      <a:pt x="295" y="799"/>
                    </a:lnTo>
                    <a:lnTo>
                      <a:pt x="304" y="779"/>
                    </a:lnTo>
                    <a:lnTo>
                      <a:pt x="310" y="760"/>
                    </a:lnTo>
                    <a:lnTo>
                      <a:pt x="315" y="738"/>
                    </a:lnTo>
                    <a:lnTo>
                      <a:pt x="318" y="717"/>
                    </a:lnTo>
                    <a:lnTo>
                      <a:pt x="319" y="695"/>
                    </a:lnTo>
                    <a:lnTo>
                      <a:pt x="318" y="674"/>
                    </a:lnTo>
                    <a:lnTo>
                      <a:pt x="315" y="652"/>
                    </a:lnTo>
                    <a:lnTo>
                      <a:pt x="310" y="631"/>
                    </a:lnTo>
                    <a:lnTo>
                      <a:pt x="304" y="610"/>
                    </a:lnTo>
                    <a:lnTo>
                      <a:pt x="295" y="591"/>
                    </a:lnTo>
                    <a:lnTo>
                      <a:pt x="285" y="574"/>
                    </a:lnTo>
                    <a:lnTo>
                      <a:pt x="273" y="558"/>
                    </a:lnTo>
                    <a:lnTo>
                      <a:pt x="260" y="543"/>
                    </a:lnTo>
                    <a:lnTo>
                      <a:pt x="252" y="535"/>
                    </a:lnTo>
                    <a:lnTo>
                      <a:pt x="242" y="528"/>
                    </a:lnTo>
                    <a:lnTo>
                      <a:pt x="234" y="521"/>
                    </a:lnTo>
                    <a:lnTo>
                      <a:pt x="225" y="516"/>
                    </a:lnTo>
                    <a:lnTo>
                      <a:pt x="215" y="511"/>
                    </a:lnTo>
                    <a:lnTo>
                      <a:pt x="204" y="506"/>
                    </a:lnTo>
                    <a:lnTo>
                      <a:pt x="195" y="504"/>
                    </a:lnTo>
                    <a:lnTo>
                      <a:pt x="184" y="501"/>
                    </a:lnTo>
                    <a:lnTo>
                      <a:pt x="188" y="454"/>
                    </a:lnTo>
                    <a:lnTo>
                      <a:pt x="198" y="408"/>
                    </a:lnTo>
                    <a:lnTo>
                      <a:pt x="211" y="361"/>
                    </a:lnTo>
                    <a:lnTo>
                      <a:pt x="229" y="316"/>
                    </a:lnTo>
                    <a:lnTo>
                      <a:pt x="252" y="272"/>
                    </a:lnTo>
                    <a:lnTo>
                      <a:pt x="276" y="231"/>
                    </a:lnTo>
                    <a:lnTo>
                      <a:pt x="306" y="192"/>
                    </a:lnTo>
                    <a:lnTo>
                      <a:pt x="338" y="157"/>
                    </a:lnTo>
                    <a:lnTo>
                      <a:pt x="347" y="148"/>
                    </a:lnTo>
                    <a:lnTo>
                      <a:pt x="358" y="138"/>
                    </a:lnTo>
                    <a:lnTo>
                      <a:pt x="369" y="128"/>
                    </a:lnTo>
                    <a:lnTo>
                      <a:pt x="381" y="118"/>
                    </a:lnTo>
                    <a:lnTo>
                      <a:pt x="394" y="109"/>
                    </a:lnTo>
                    <a:lnTo>
                      <a:pt x="408" y="99"/>
                    </a:lnTo>
                    <a:lnTo>
                      <a:pt x="421" y="91"/>
                    </a:lnTo>
                    <a:lnTo>
                      <a:pt x="438" y="83"/>
                    </a:lnTo>
                    <a:lnTo>
                      <a:pt x="452" y="75"/>
                    </a:lnTo>
                    <a:lnTo>
                      <a:pt x="469" y="68"/>
                    </a:lnTo>
                    <a:lnTo>
                      <a:pt x="486" y="62"/>
                    </a:lnTo>
                    <a:lnTo>
                      <a:pt x="504" y="56"/>
                    </a:lnTo>
                    <a:lnTo>
                      <a:pt x="521" y="52"/>
                    </a:lnTo>
                    <a:lnTo>
                      <a:pt x="541" y="49"/>
                    </a:lnTo>
                    <a:lnTo>
                      <a:pt x="560" y="48"/>
                    </a:lnTo>
                    <a:lnTo>
                      <a:pt x="581" y="47"/>
                    </a:lnTo>
                    <a:lnTo>
                      <a:pt x="581" y="0"/>
                    </a:lnTo>
                    <a:lnTo>
                      <a:pt x="535" y="2"/>
                    </a:lnTo>
                    <a:lnTo>
                      <a:pt x="492" y="12"/>
                    </a:lnTo>
                    <a:lnTo>
                      <a:pt x="448" y="25"/>
                    </a:lnTo>
                    <a:lnTo>
                      <a:pt x="409" y="44"/>
                    </a:lnTo>
                    <a:lnTo>
                      <a:pt x="370" y="67"/>
                    </a:lnTo>
                    <a:lnTo>
                      <a:pt x="335" y="95"/>
                    </a:lnTo>
                    <a:lnTo>
                      <a:pt x="301" y="125"/>
                    </a:lnTo>
                    <a:lnTo>
                      <a:pt x="270" y="160"/>
                    </a:lnTo>
                    <a:lnTo>
                      <a:pt x="242" y="196"/>
                    </a:lnTo>
                    <a:lnTo>
                      <a:pt x="218" y="237"/>
                    </a:lnTo>
                    <a:lnTo>
                      <a:pt x="195" y="277"/>
                    </a:lnTo>
                    <a:lnTo>
                      <a:pt x="176" y="320"/>
                    </a:lnTo>
                    <a:lnTo>
                      <a:pt x="161" y="365"/>
                    </a:lnTo>
                    <a:lnTo>
                      <a:pt x="151" y="411"/>
                    </a:lnTo>
                    <a:lnTo>
                      <a:pt x="142" y="455"/>
                    </a:lnTo>
                    <a:lnTo>
                      <a:pt x="138" y="50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44" y="2261"/>
                <a:ext cx="225" cy="196"/>
              </a:xfrm>
              <a:custGeom>
                <a:avLst/>
                <a:gdLst>
                  <a:gd name="T0" fmla="*/ 112 w 225"/>
                  <a:gd name="T1" fmla="*/ 196 h 196"/>
                  <a:gd name="T2" fmla="*/ 102 w 225"/>
                  <a:gd name="T3" fmla="*/ 196 h 196"/>
                  <a:gd name="T4" fmla="*/ 94 w 225"/>
                  <a:gd name="T5" fmla="*/ 195 h 196"/>
                  <a:gd name="T6" fmla="*/ 85 w 225"/>
                  <a:gd name="T7" fmla="*/ 192 h 196"/>
                  <a:gd name="T8" fmla="*/ 77 w 225"/>
                  <a:gd name="T9" fmla="*/ 188 h 196"/>
                  <a:gd name="T10" fmla="*/ 68 w 225"/>
                  <a:gd name="T11" fmla="*/ 184 h 196"/>
                  <a:gd name="T12" fmla="*/ 60 w 225"/>
                  <a:gd name="T13" fmla="*/ 178 h 196"/>
                  <a:gd name="T14" fmla="*/ 52 w 225"/>
                  <a:gd name="T15" fmla="*/ 173 h 196"/>
                  <a:gd name="T16" fmla="*/ 44 w 225"/>
                  <a:gd name="T17" fmla="*/ 166 h 196"/>
                  <a:gd name="T18" fmla="*/ 35 w 225"/>
                  <a:gd name="T19" fmla="*/ 154 h 196"/>
                  <a:gd name="T20" fmla="*/ 25 w 225"/>
                  <a:gd name="T21" fmla="*/ 142 h 196"/>
                  <a:gd name="T22" fmla="*/ 17 w 225"/>
                  <a:gd name="T23" fmla="*/ 127 h 196"/>
                  <a:gd name="T24" fmla="*/ 12 w 225"/>
                  <a:gd name="T25" fmla="*/ 112 h 196"/>
                  <a:gd name="T26" fmla="*/ 6 w 225"/>
                  <a:gd name="T27" fmla="*/ 97 h 196"/>
                  <a:gd name="T28" fmla="*/ 2 w 225"/>
                  <a:gd name="T29" fmla="*/ 81 h 196"/>
                  <a:gd name="T30" fmla="*/ 1 w 225"/>
                  <a:gd name="T31" fmla="*/ 64 h 196"/>
                  <a:gd name="T32" fmla="*/ 0 w 225"/>
                  <a:gd name="T33" fmla="*/ 46 h 196"/>
                  <a:gd name="T34" fmla="*/ 0 w 225"/>
                  <a:gd name="T35" fmla="*/ 34 h 196"/>
                  <a:gd name="T36" fmla="*/ 1 w 225"/>
                  <a:gd name="T37" fmla="*/ 23 h 196"/>
                  <a:gd name="T38" fmla="*/ 2 w 225"/>
                  <a:gd name="T39" fmla="*/ 11 h 196"/>
                  <a:gd name="T40" fmla="*/ 5 w 225"/>
                  <a:gd name="T41" fmla="*/ 0 h 196"/>
                  <a:gd name="T42" fmla="*/ 219 w 225"/>
                  <a:gd name="T43" fmla="*/ 0 h 196"/>
                  <a:gd name="T44" fmla="*/ 221 w 225"/>
                  <a:gd name="T45" fmla="*/ 11 h 196"/>
                  <a:gd name="T46" fmla="*/ 223 w 225"/>
                  <a:gd name="T47" fmla="*/ 23 h 196"/>
                  <a:gd name="T48" fmla="*/ 225 w 225"/>
                  <a:gd name="T49" fmla="*/ 34 h 196"/>
                  <a:gd name="T50" fmla="*/ 225 w 225"/>
                  <a:gd name="T51" fmla="*/ 46 h 196"/>
                  <a:gd name="T52" fmla="*/ 222 w 225"/>
                  <a:gd name="T53" fmla="*/ 76 h 196"/>
                  <a:gd name="T54" fmla="*/ 215 w 225"/>
                  <a:gd name="T55" fmla="*/ 104 h 196"/>
                  <a:gd name="T56" fmla="*/ 206 w 225"/>
                  <a:gd name="T57" fmla="*/ 130 h 196"/>
                  <a:gd name="T58" fmla="*/ 191 w 225"/>
                  <a:gd name="T59" fmla="*/ 151 h 196"/>
                  <a:gd name="T60" fmla="*/ 175 w 225"/>
                  <a:gd name="T61" fmla="*/ 170 h 196"/>
                  <a:gd name="T62" fmla="*/ 156 w 225"/>
                  <a:gd name="T63" fmla="*/ 184 h 196"/>
                  <a:gd name="T64" fmla="*/ 135 w 225"/>
                  <a:gd name="T65" fmla="*/ 193 h 196"/>
                  <a:gd name="T66" fmla="*/ 112 w 225"/>
                  <a:gd name="T6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5" h="196">
                    <a:moveTo>
                      <a:pt x="112" y="196"/>
                    </a:moveTo>
                    <a:lnTo>
                      <a:pt x="102" y="196"/>
                    </a:lnTo>
                    <a:lnTo>
                      <a:pt x="94" y="195"/>
                    </a:lnTo>
                    <a:lnTo>
                      <a:pt x="85" y="192"/>
                    </a:lnTo>
                    <a:lnTo>
                      <a:pt x="77" y="188"/>
                    </a:lnTo>
                    <a:lnTo>
                      <a:pt x="68" y="184"/>
                    </a:lnTo>
                    <a:lnTo>
                      <a:pt x="60" y="178"/>
                    </a:lnTo>
                    <a:lnTo>
                      <a:pt x="52" y="173"/>
                    </a:lnTo>
                    <a:lnTo>
                      <a:pt x="44" y="166"/>
                    </a:lnTo>
                    <a:lnTo>
                      <a:pt x="35" y="154"/>
                    </a:lnTo>
                    <a:lnTo>
                      <a:pt x="25" y="142"/>
                    </a:lnTo>
                    <a:lnTo>
                      <a:pt x="17" y="127"/>
                    </a:lnTo>
                    <a:lnTo>
                      <a:pt x="12" y="112"/>
                    </a:lnTo>
                    <a:lnTo>
                      <a:pt x="6" y="97"/>
                    </a:lnTo>
                    <a:lnTo>
                      <a:pt x="2" y="81"/>
                    </a:lnTo>
                    <a:lnTo>
                      <a:pt x="1" y="64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2" y="11"/>
                    </a:lnTo>
                    <a:lnTo>
                      <a:pt x="5" y="0"/>
                    </a:lnTo>
                    <a:lnTo>
                      <a:pt x="219" y="0"/>
                    </a:lnTo>
                    <a:lnTo>
                      <a:pt x="221" y="11"/>
                    </a:lnTo>
                    <a:lnTo>
                      <a:pt x="223" y="23"/>
                    </a:lnTo>
                    <a:lnTo>
                      <a:pt x="225" y="34"/>
                    </a:lnTo>
                    <a:lnTo>
                      <a:pt x="225" y="46"/>
                    </a:lnTo>
                    <a:lnTo>
                      <a:pt x="222" y="76"/>
                    </a:lnTo>
                    <a:lnTo>
                      <a:pt x="215" y="104"/>
                    </a:lnTo>
                    <a:lnTo>
                      <a:pt x="206" y="130"/>
                    </a:lnTo>
                    <a:lnTo>
                      <a:pt x="191" y="151"/>
                    </a:lnTo>
                    <a:lnTo>
                      <a:pt x="175" y="170"/>
                    </a:lnTo>
                    <a:lnTo>
                      <a:pt x="156" y="184"/>
                    </a:lnTo>
                    <a:lnTo>
                      <a:pt x="135" y="193"/>
                    </a:lnTo>
                    <a:lnTo>
                      <a:pt x="112" y="1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768" y="2158"/>
                <a:ext cx="177" cy="56"/>
              </a:xfrm>
              <a:custGeom>
                <a:avLst/>
                <a:gdLst>
                  <a:gd name="T0" fmla="*/ 177 w 177"/>
                  <a:gd name="T1" fmla="*/ 56 h 56"/>
                  <a:gd name="T2" fmla="*/ 0 w 177"/>
                  <a:gd name="T3" fmla="*/ 56 h 56"/>
                  <a:gd name="T4" fmla="*/ 4 w 177"/>
                  <a:gd name="T5" fmla="*/ 49 h 56"/>
                  <a:gd name="T6" fmla="*/ 9 w 177"/>
                  <a:gd name="T7" fmla="*/ 43 h 56"/>
                  <a:gd name="T8" fmla="*/ 15 w 177"/>
                  <a:gd name="T9" fmla="*/ 36 h 56"/>
                  <a:gd name="T10" fmla="*/ 20 w 177"/>
                  <a:gd name="T11" fmla="*/ 29 h 56"/>
                  <a:gd name="T12" fmla="*/ 28 w 177"/>
                  <a:gd name="T13" fmla="*/ 23 h 56"/>
                  <a:gd name="T14" fmla="*/ 36 w 177"/>
                  <a:gd name="T15" fmla="*/ 17 h 56"/>
                  <a:gd name="T16" fmla="*/ 44 w 177"/>
                  <a:gd name="T17" fmla="*/ 12 h 56"/>
                  <a:gd name="T18" fmla="*/ 53 w 177"/>
                  <a:gd name="T19" fmla="*/ 8 h 56"/>
                  <a:gd name="T20" fmla="*/ 61 w 177"/>
                  <a:gd name="T21" fmla="*/ 4 h 56"/>
                  <a:gd name="T22" fmla="*/ 70 w 177"/>
                  <a:gd name="T23" fmla="*/ 1 h 56"/>
                  <a:gd name="T24" fmla="*/ 78 w 177"/>
                  <a:gd name="T25" fmla="*/ 0 h 56"/>
                  <a:gd name="T26" fmla="*/ 88 w 177"/>
                  <a:gd name="T27" fmla="*/ 0 h 56"/>
                  <a:gd name="T28" fmla="*/ 97 w 177"/>
                  <a:gd name="T29" fmla="*/ 0 h 56"/>
                  <a:gd name="T30" fmla="*/ 106 w 177"/>
                  <a:gd name="T31" fmla="*/ 1 h 56"/>
                  <a:gd name="T32" fmla="*/ 115 w 177"/>
                  <a:gd name="T33" fmla="*/ 4 h 56"/>
                  <a:gd name="T34" fmla="*/ 124 w 177"/>
                  <a:gd name="T35" fmla="*/ 8 h 56"/>
                  <a:gd name="T36" fmla="*/ 132 w 177"/>
                  <a:gd name="T37" fmla="*/ 12 h 56"/>
                  <a:gd name="T38" fmla="*/ 140 w 177"/>
                  <a:gd name="T39" fmla="*/ 17 h 56"/>
                  <a:gd name="T40" fmla="*/ 148 w 177"/>
                  <a:gd name="T41" fmla="*/ 23 h 56"/>
                  <a:gd name="T42" fmla="*/ 155 w 177"/>
                  <a:gd name="T43" fmla="*/ 29 h 56"/>
                  <a:gd name="T44" fmla="*/ 160 w 177"/>
                  <a:gd name="T45" fmla="*/ 36 h 56"/>
                  <a:gd name="T46" fmla="*/ 166 w 177"/>
                  <a:gd name="T47" fmla="*/ 43 h 56"/>
                  <a:gd name="T48" fmla="*/ 171 w 177"/>
                  <a:gd name="T49" fmla="*/ 49 h 56"/>
                  <a:gd name="T50" fmla="*/ 177 w 177"/>
                  <a:gd name="T5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7" h="56">
                    <a:moveTo>
                      <a:pt x="177" y="56"/>
                    </a:moveTo>
                    <a:lnTo>
                      <a:pt x="0" y="56"/>
                    </a:lnTo>
                    <a:lnTo>
                      <a:pt x="4" y="49"/>
                    </a:lnTo>
                    <a:lnTo>
                      <a:pt x="9" y="43"/>
                    </a:lnTo>
                    <a:lnTo>
                      <a:pt x="15" y="36"/>
                    </a:lnTo>
                    <a:lnTo>
                      <a:pt x="20" y="29"/>
                    </a:lnTo>
                    <a:lnTo>
                      <a:pt x="28" y="23"/>
                    </a:lnTo>
                    <a:lnTo>
                      <a:pt x="36" y="17"/>
                    </a:lnTo>
                    <a:lnTo>
                      <a:pt x="44" y="12"/>
                    </a:lnTo>
                    <a:lnTo>
                      <a:pt x="53" y="8"/>
                    </a:lnTo>
                    <a:lnTo>
                      <a:pt x="61" y="4"/>
                    </a:lnTo>
                    <a:lnTo>
                      <a:pt x="70" y="1"/>
                    </a:lnTo>
                    <a:lnTo>
                      <a:pt x="78" y="0"/>
                    </a:lnTo>
                    <a:lnTo>
                      <a:pt x="88" y="0"/>
                    </a:lnTo>
                    <a:lnTo>
                      <a:pt x="97" y="0"/>
                    </a:lnTo>
                    <a:lnTo>
                      <a:pt x="106" y="1"/>
                    </a:lnTo>
                    <a:lnTo>
                      <a:pt x="115" y="4"/>
                    </a:lnTo>
                    <a:lnTo>
                      <a:pt x="124" y="8"/>
                    </a:lnTo>
                    <a:lnTo>
                      <a:pt x="132" y="12"/>
                    </a:lnTo>
                    <a:lnTo>
                      <a:pt x="140" y="17"/>
                    </a:lnTo>
                    <a:lnTo>
                      <a:pt x="148" y="23"/>
                    </a:lnTo>
                    <a:lnTo>
                      <a:pt x="155" y="29"/>
                    </a:lnTo>
                    <a:lnTo>
                      <a:pt x="160" y="36"/>
                    </a:lnTo>
                    <a:lnTo>
                      <a:pt x="166" y="43"/>
                    </a:lnTo>
                    <a:lnTo>
                      <a:pt x="171" y="49"/>
                    </a:lnTo>
                    <a:lnTo>
                      <a:pt x="177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auto">
              <a:xfrm>
                <a:off x="3220" y="222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294" y="222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369" y="222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2" name="Freeform 30"/>
              <p:cNvSpPr>
                <a:spLocks/>
              </p:cNvSpPr>
              <p:nvPr/>
            </p:nvSpPr>
            <p:spPr bwMode="auto">
              <a:xfrm>
                <a:off x="3443" y="222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3" name="Freeform 31"/>
              <p:cNvSpPr>
                <a:spLocks/>
              </p:cNvSpPr>
              <p:nvPr/>
            </p:nvSpPr>
            <p:spPr bwMode="auto">
              <a:xfrm>
                <a:off x="3220" y="229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5 h 39"/>
                  <a:gd name="T14" fmla="*/ 27 w 39"/>
                  <a:gd name="T15" fmla="*/ 1 h 39"/>
                  <a:gd name="T16" fmla="*/ 18 w 39"/>
                  <a:gd name="T17" fmla="*/ 0 h 39"/>
                  <a:gd name="T18" fmla="*/ 10 w 39"/>
                  <a:gd name="T19" fmla="*/ 1 h 39"/>
                  <a:gd name="T20" fmla="*/ 5 w 39"/>
                  <a:gd name="T21" fmla="*/ 5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6" name="Freeform 32"/>
              <p:cNvSpPr>
                <a:spLocks/>
              </p:cNvSpPr>
              <p:nvPr/>
            </p:nvSpPr>
            <p:spPr bwMode="auto">
              <a:xfrm>
                <a:off x="3294" y="229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5 h 39"/>
                  <a:gd name="T14" fmla="*/ 28 w 40"/>
                  <a:gd name="T15" fmla="*/ 1 h 39"/>
                  <a:gd name="T16" fmla="*/ 20 w 40"/>
                  <a:gd name="T17" fmla="*/ 0 h 39"/>
                  <a:gd name="T18" fmla="*/ 12 w 40"/>
                  <a:gd name="T19" fmla="*/ 1 h 39"/>
                  <a:gd name="T20" fmla="*/ 6 w 40"/>
                  <a:gd name="T21" fmla="*/ 5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8" y="1"/>
                    </a:lnTo>
                    <a:lnTo>
                      <a:pt x="20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7" name="Freeform 33"/>
              <p:cNvSpPr>
                <a:spLocks/>
              </p:cNvSpPr>
              <p:nvPr/>
            </p:nvSpPr>
            <p:spPr bwMode="auto">
              <a:xfrm>
                <a:off x="3369" y="229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5 h 39"/>
                  <a:gd name="T14" fmla="*/ 27 w 39"/>
                  <a:gd name="T15" fmla="*/ 1 h 39"/>
                  <a:gd name="T16" fmla="*/ 19 w 39"/>
                  <a:gd name="T17" fmla="*/ 0 h 39"/>
                  <a:gd name="T18" fmla="*/ 11 w 39"/>
                  <a:gd name="T19" fmla="*/ 1 h 39"/>
                  <a:gd name="T20" fmla="*/ 6 w 39"/>
                  <a:gd name="T21" fmla="*/ 5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1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8" name="Freeform 34"/>
              <p:cNvSpPr>
                <a:spLocks/>
              </p:cNvSpPr>
              <p:nvPr/>
            </p:nvSpPr>
            <p:spPr bwMode="auto">
              <a:xfrm>
                <a:off x="3443" y="229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5 h 39"/>
                  <a:gd name="T14" fmla="*/ 29 w 41"/>
                  <a:gd name="T15" fmla="*/ 1 h 39"/>
                  <a:gd name="T16" fmla="*/ 21 w 41"/>
                  <a:gd name="T17" fmla="*/ 0 h 39"/>
                  <a:gd name="T18" fmla="*/ 12 w 41"/>
                  <a:gd name="T19" fmla="*/ 1 h 39"/>
                  <a:gd name="T20" fmla="*/ 7 w 41"/>
                  <a:gd name="T21" fmla="*/ 5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5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7" y="5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79" name="Freeform 35"/>
              <p:cNvSpPr>
                <a:spLocks/>
              </p:cNvSpPr>
              <p:nvPr/>
            </p:nvSpPr>
            <p:spPr bwMode="auto">
              <a:xfrm>
                <a:off x="3220" y="2361"/>
                <a:ext cx="39" cy="39"/>
              </a:xfrm>
              <a:custGeom>
                <a:avLst/>
                <a:gdLst>
                  <a:gd name="T0" fmla="*/ 18 w 39"/>
                  <a:gd name="T1" fmla="*/ 39 h 39"/>
                  <a:gd name="T2" fmla="*/ 27 w 39"/>
                  <a:gd name="T3" fmla="*/ 38 h 39"/>
                  <a:gd name="T4" fmla="*/ 33 w 39"/>
                  <a:gd name="T5" fmla="*/ 34 h 39"/>
                  <a:gd name="T6" fmla="*/ 37 w 39"/>
                  <a:gd name="T7" fmla="*/ 28 h 39"/>
                  <a:gd name="T8" fmla="*/ 39 w 39"/>
                  <a:gd name="T9" fmla="*/ 20 h 39"/>
                  <a:gd name="T10" fmla="*/ 37 w 39"/>
                  <a:gd name="T11" fmla="*/ 12 h 39"/>
                  <a:gd name="T12" fmla="*/ 33 w 39"/>
                  <a:gd name="T13" fmla="*/ 6 h 39"/>
                  <a:gd name="T14" fmla="*/ 27 w 39"/>
                  <a:gd name="T15" fmla="*/ 2 h 39"/>
                  <a:gd name="T16" fmla="*/ 18 w 39"/>
                  <a:gd name="T17" fmla="*/ 0 h 39"/>
                  <a:gd name="T18" fmla="*/ 10 w 39"/>
                  <a:gd name="T19" fmla="*/ 2 h 39"/>
                  <a:gd name="T20" fmla="*/ 5 w 39"/>
                  <a:gd name="T21" fmla="*/ 6 h 39"/>
                  <a:gd name="T22" fmla="*/ 1 w 39"/>
                  <a:gd name="T23" fmla="*/ 12 h 39"/>
                  <a:gd name="T24" fmla="*/ 0 w 39"/>
                  <a:gd name="T25" fmla="*/ 20 h 39"/>
                  <a:gd name="T26" fmla="*/ 1 w 39"/>
                  <a:gd name="T27" fmla="*/ 28 h 39"/>
                  <a:gd name="T28" fmla="*/ 5 w 39"/>
                  <a:gd name="T29" fmla="*/ 34 h 39"/>
                  <a:gd name="T30" fmla="*/ 10 w 39"/>
                  <a:gd name="T31" fmla="*/ 38 h 39"/>
                  <a:gd name="T32" fmla="*/ 18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8" y="39"/>
                    </a:moveTo>
                    <a:lnTo>
                      <a:pt x="27" y="38"/>
                    </a:lnTo>
                    <a:lnTo>
                      <a:pt x="33" y="3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37" y="12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5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5" y="34"/>
                    </a:lnTo>
                    <a:lnTo>
                      <a:pt x="10" y="38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0" name="Freeform 36"/>
              <p:cNvSpPr>
                <a:spLocks/>
              </p:cNvSpPr>
              <p:nvPr/>
            </p:nvSpPr>
            <p:spPr bwMode="auto">
              <a:xfrm>
                <a:off x="3294" y="2361"/>
                <a:ext cx="40" cy="39"/>
              </a:xfrm>
              <a:custGeom>
                <a:avLst/>
                <a:gdLst>
                  <a:gd name="T0" fmla="*/ 20 w 40"/>
                  <a:gd name="T1" fmla="*/ 39 h 39"/>
                  <a:gd name="T2" fmla="*/ 28 w 40"/>
                  <a:gd name="T3" fmla="*/ 38 h 39"/>
                  <a:gd name="T4" fmla="*/ 35 w 40"/>
                  <a:gd name="T5" fmla="*/ 34 h 39"/>
                  <a:gd name="T6" fmla="*/ 39 w 40"/>
                  <a:gd name="T7" fmla="*/ 28 h 39"/>
                  <a:gd name="T8" fmla="*/ 40 w 40"/>
                  <a:gd name="T9" fmla="*/ 20 h 39"/>
                  <a:gd name="T10" fmla="*/ 39 w 40"/>
                  <a:gd name="T11" fmla="*/ 12 h 39"/>
                  <a:gd name="T12" fmla="*/ 35 w 40"/>
                  <a:gd name="T13" fmla="*/ 6 h 39"/>
                  <a:gd name="T14" fmla="*/ 28 w 40"/>
                  <a:gd name="T15" fmla="*/ 2 h 39"/>
                  <a:gd name="T16" fmla="*/ 20 w 40"/>
                  <a:gd name="T17" fmla="*/ 0 h 39"/>
                  <a:gd name="T18" fmla="*/ 12 w 40"/>
                  <a:gd name="T19" fmla="*/ 2 h 39"/>
                  <a:gd name="T20" fmla="*/ 6 w 40"/>
                  <a:gd name="T21" fmla="*/ 6 h 39"/>
                  <a:gd name="T22" fmla="*/ 1 w 40"/>
                  <a:gd name="T23" fmla="*/ 12 h 39"/>
                  <a:gd name="T24" fmla="*/ 0 w 40"/>
                  <a:gd name="T25" fmla="*/ 20 h 39"/>
                  <a:gd name="T26" fmla="*/ 1 w 40"/>
                  <a:gd name="T27" fmla="*/ 28 h 39"/>
                  <a:gd name="T28" fmla="*/ 6 w 40"/>
                  <a:gd name="T29" fmla="*/ 34 h 39"/>
                  <a:gd name="T30" fmla="*/ 12 w 40"/>
                  <a:gd name="T31" fmla="*/ 38 h 39"/>
                  <a:gd name="T32" fmla="*/ 20 w 40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20" y="39"/>
                    </a:moveTo>
                    <a:lnTo>
                      <a:pt x="28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0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1" name="Freeform 37"/>
              <p:cNvSpPr>
                <a:spLocks/>
              </p:cNvSpPr>
              <p:nvPr/>
            </p:nvSpPr>
            <p:spPr bwMode="auto">
              <a:xfrm>
                <a:off x="3369" y="2361"/>
                <a:ext cx="39" cy="39"/>
              </a:xfrm>
              <a:custGeom>
                <a:avLst/>
                <a:gdLst>
                  <a:gd name="T0" fmla="*/ 19 w 39"/>
                  <a:gd name="T1" fmla="*/ 39 h 39"/>
                  <a:gd name="T2" fmla="*/ 27 w 39"/>
                  <a:gd name="T3" fmla="*/ 38 h 39"/>
                  <a:gd name="T4" fmla="*/ 34 w 39"/>
                  <a:gd name="T5" fmla="*/ 34 h 39"/>
                  <a:gd name="T6" fmla="*/ 38 w 39"/>
                  <a:gd name="T7" fmla="*/ 28 h 39"/>
                  <a:gd name="T8" fmla="*/ 39 w 39"/>
                  <a:gd name="T9" fmla="*/ 20 h 39"/>
                  <a:gd name="T10" fmla="*/ 38 w 39"/>
                  <a:gd name="T11" fmla="*/ 12 h 39"/>
                  <a:gd name="T12" fmla="*/ 34 w 39"/>
                  <a:gd name="T13" fmla="*/ 6 h 39"/>
                  <a:gd name="T14" fmla="*/ 27 w 39"/>
                  <a:gd name="T15" fmla="*/ 2 h 39"/>
                  <a:gd name="T16" fmla="*/ 19 w 39"/>
                  <a:gd name="T17" fmla="*/ 0 h 39"/>
                  <a:gd name="T18" fmla="*/ 11 w 39"/>
                  <a:gd name="T19" fmla="*/ 2 h 39"/>
                  <a:gd name="T20" fmla="*/ 6 w 39"/>
                  <a:gd name="T21" fmla="*/ 6 h 39"/>
                  <a:gd name="T22" fmla="*/ 2 w 39"/>
                  <a:gd name="T23" fmla="*/ 12 h 39"/>
                  <a:gd name="T24" fmla="*/ 0 w 39"/>
                  <a:gd name="T25" fmla="*/ 20 h 39"/>
                  <a:gd name="T26" fmla="*/ 2 w 39"/>
                  <a:gd name="T27" fmla="*/ 28 h 39"/>
                  <a:gd name="T28" fmla="*/ 6 w 39"/>
                  <a:gd name="T29" fmla="*/ 34 h 39"/>
                  <a:gd name="T30" fmla="*/ 11 w 39"/>
                  <a:gd name="T31" fmla="*/ 38 h 39"/>
                  <a:gd name="T32" fmla="*/ 19 w 39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7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1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82" name="Freeform 38"/>
              <p:cNvSpPr>
                <a:spLocks/>
              </p:cNvSpPr>
              <p:nvPr/>
            </p:nvSpPr>
            <p:spPr bwMode="auto">
              <a:xfrm>
                <a:off x="3443" y="2361"/>
                <a:ext cx="41" cy="39"/>
              </a:xfrm>
              <a:custGeom>
                <a:avLst/>
                <a:gdLst>
                  <a:gd name="T0" fmla="*/ 21 w 41"/>
                  <a:gd name="T1" fmla="*/ 39 h 39"/>
                  <a:gd name="T2" fmla="*/ 29 w 41"/>
                  <a:gd name="T3" fmla="*/ 38 h 39"/>
                  <a:gd name="T4" fmla="*/ 35 w 41"/>
                  <a:gd name="T5" fmla="*/ 34 h 39"/>
                  <a:gd name="T6" fmla="*/ 39 w 41"/>
                  <a:gd name="T7" fmla="*/ 28 h 39"/>
                  <a:gd name="T8" fmla="*/ 41 w 41"/>
                  <a:gd name="T9" fmla="*/ 20 h 39"/>
                  <a:gd name="T10" fmla="*/ 39 w 41"/>
                  <a:gd name="T11" fmla="*/ 12 h 39"/>
                  <a:gd name="T12" fmla="*/ 35 w 41"/>
                  <a:gd name="T13" fmla="*/ 6 h 39"/>
                  <a:gd name="T14" fmla="*/ 29 w 41"/>
                  <a:gd name="T15" fmla="*/ 2 h 39"/>
                  <a:gd name="T16" fmla="*/ 21 w 41"/>
                  <a:gd name="T17" fmla="*/ 0 h 39"/>
                  <a:gd name="T18" fmla="*/ 12 w 41"/>
                  <a:gd name="T19" fmla="*/ 2 h 39"/>
                  <a:gd name="T20" fmla="*/ 7 w 41"/>
                  <a:gd name="T21" fmla="*/ 6 h 39"/>
                  <a:gd name="T22" fmla="*/ 2 w 41"/>
                  <a:gd name="T23" fmla="*/ 12 h 39"/>
                  <a:gd name="T24" fmla="*/ 0 w 41"/>
                  <a:gd name="T25" fmla="*/ 20 h 39"/>
                  <a:gd name="T26" fmla="*/ 2 w 41"/>
                  <a:gd name="T27" fmla="*/ 28 h 39"/>
                  <a:gd name="T28" fmla="*/ 7 w 41"/>
                  <a:gd name="T29" fmla="*/ 34 h 39"/>
                  <a:gd name="T30" fmla="*/ 12 w 41"/>
                  <a:gd name="T31" fmla="*/ 38 h 39"/>
                  <a:gd name="T32" fmla="*/ 21 w 41"/>
                  <a:gd name="T3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39">
                    <a:moveTo>
                      <a:pt x="21" y="39"/>
                    </a:moveTo>
                    <a:lnTo>
                      <a:pt x="29" y="38"/>
                    </a:lnTo>
                    <a:lnTo>
                      <a:pt x="35" y="34"/>
                    </a:lnTo>
                    <a:lnTo>
                      <a:pt x="39" y="28"/>
                    </a:lnTo>
                    <a:lnTo>
                      <a:pt x="41" y="20"/>
                    </a:lnTo>
                    <a:lnTo>
                      <a:pt x="39" y="12"/>
                    </a:lnTo>
                    <a:lnTo>
                      <a:pt x="35" y="6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2" y="2"/>
                    </a:lnTo>
                    <a:lnTo>
                      <a:pt x="7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2" y="28"/>
                    </a:lnTo>
                    <a:lnTo>
                      <a:pt x="7" y="34"/>
                    </a:lnTo>
                    <a:lnTo>
                      <a:pt x="12" y="38"/>
                    </a:lnTo>
                    <a:lnTo>
                      <a:pt x="2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pic>
          <p:nvPicPr>
            <p:cNvPr id="3083" name="Grafik 308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3928" y="2060848"/>
              <a:ext cx="894556" cy="89455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				</a:t>
            </a:r>
            <a:r>
              <a:rPr lang="de-DE" dirty="0" err="1" smtClean="0"/>
              <a:t>Jira</a:t>
            </a:r>
            <a:r>
              <a:rPr lang="de-DE" dirty="0" smtClean="0"/>
              <a:t>-Demo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Einführung</a:t>
            </a:r>
          </a:p>
          <a:p>
            <a:r>
              <a:rPr lang="de-DE" dirty="0" smtClean="0"/>
              <a:t>Nutzen im PM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Planung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Ausführung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Steuerung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Abschluss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Agile</a:t>
            </a:r>
          </a:p>
          <a:p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Do‘s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Don‘ts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777680" y="1604115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Vorgänge</a:t>
            </a:r>
          </a:p>
          <a:p>
            <a:r>
              <a:rPr lang="de-DE" dirty="0" smtClean="0"/>
              <a:t>Transparenz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Unteraufgaben, Zeit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Dashboard, Workflow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Filter, JQL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Auswertungen</a:t>
            </a:r>
          </a:p>
          <a:p>
            <a:pPr lvl="1"/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SCRUM,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Kanban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Best </a:t>
            </a:r>
            <a:r>
              <a:rPr lang="de-DE" dirty="0" err="1" smtClean="0">
                <a:solidFill>
                  <a:schemeClr val="bg1">
                    <a:lumMod val="65000"/>
                  </a:schemeClr>
                </a:solidFill>
              </a:rPr>
              <a:t>practices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Grafik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65" y="6309320"/>
            <a:ext cx="422778" cy="406198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0776-BEE3-4341-9C51-6D6BB44F6B1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2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942</Words>
  <Application>Microsoft Office PowerPoint</Application>
  <PresentationFormat>Bildschirmpräsentation (4:3)</PresentationFormat>
  <Paragraphs>354</Paragraphs>
  <Slides>33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8" baseType="lpstr">
      <vt:lpstr>Arial</vt:lpstr>
      <vt:lpstr>Calibri</vt:lpstr>
      <vt:lpstr>Vodafone Rg</vt:lpstr>
      <vt:lpstr>ZapfDingbats</vt:lpstr>
      <vt:lpstr>Larissa</vt:lpstr>
      <vt:lpstr>Jira im PM</vt:lpstr>
      <vt:lpstr>Jira im Projektmanagement</vt:lpstr>
      <vt:lpstr>Agenda</vt:lpstr>
      <vt:lpstr>Einführung - </vt:lpstr>
      <vt:lpstr>Einführung – Heiko Lübbe</vt:lpstr>
      <vt:lpstr>Einführung -</vt:lpstr>
      <vt:lpstr>Einführung -</vt:lpstr>
      <vt:lpstr>Einführung -</vt:lpstr>
      <vt:lpstr>Agenda    Jira-Demo</vt:lpstr>
      <vt:lpstr>Nutzen im PM – Prozessgruppen</vt:lpstr>
      <vt:lpstr>Nutzen im PM </vt:lpstr>
      <vt:lpstr>Nutzen im PM </vt:lpstr>
      <vt:lpstr>Agenda    Jira-Demo</vt:lpstr>
      <vt:lpstr>Nutzen im PM - Planung</vt:lpstr>
      <vt:lpstr>Agenda    Jira-Demo</vt:lpstr>
      <vt:lpstr>Nutzen im PM - Ausführung</vt:lpstr>
      <vt:lpstr>Nutzen im PM - Ausführung</vt:lpstr>
      <vt:lpstr>Nutzen im PM - Ausführung</vt:lpstr>
      <vt:lpstr>Agenda    Jira-Demo</vt:lpstr>
      <vt:lpstr>Nutzen im PM - Steuerung</vt:lpstr>
      <vt:lpstr>Nutzen im PM - Steuerung</vt:lpstr>
      <vt:lpstr>Agenda    Jira-Demo</vt:lpstr>
      <vt:lpstr>Nutzen im PM - Abschluss</vt:lpstr>
      <vt:lpstr>Agenda    Jira-Demo</vt:lpstr>
      <vt:lpstr>Nutzen im PM – Agile – Scrum </vt:lpstr>
      <vt:lpstr>Nutzen im PM – Agile – Scrum</vt:lpstr>
      <vt:lpstr>Nutzen im PM – Agile – Kanban</vt:lpstr>
      <vt:lpstr>Agenda    Jira-Demo</vt:lpstr>
      <vt:lpstr>Do‘s &amp; Don‘ts 1</vt:lpstr>
      <vt:lpstr>Do‘s &amp; Don‘ts 2</vt:lpstr>
      <vt:lpstr>Do‘s &amp; Don‘ts 3</vt:lpstr>
      <vt:lpstr>Linksammlung </vt:lpstr>
      <vt:lpstr>Lizenz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Jira im PM</dc:title>
  <dc:creator>Windows-Benutzer</dc:creator>
  <cp:lastModifiedBy>Heiko Lübbe</cp:lastModifiedBy>
  <cp:revision>73</cp:revision>
  <dcterms:created xsi:type="dcterms:W3CDTF">2012-04-13T15:25:56Z</dcterms:created>
  <dcterms:modified xsi:type="dcterms:W3CDTF">2012-04-18T20:05:57Z</dcterms:modified>
</cp:coreProperties>
</file>